
<file path=[Content_Types].xml><?xml version="1.0" encoding="utf-8"?>
<Types xmlns="http://schemas.openxmlformats.org/package/2006/content-types">
  <Override PartName="/ppt/slides/slide5.xml" ContentType="application/vnd.openxmlformats-officedocument.presentationml.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s/slide17.xml" ContentType="application/vnd.openxmlformats-officedocument.presentationml.slide+xml"/>
  <Override PartName="/ppt/notesSlides/notesSlide4.xml" ContentType="application/vnd.openxmlformats-officedocument.presentationml.notesSlide+xml"/>
  <Default Extension="bin" ContentType="application/vnd.openxmlformats-officedocument.presentationml.printerSettings"/>
  <Override PartName="/ppt/notesSlides/notesSlide6.xml" ContentType="application/vnd.openxmlformats-officedocument.presentationml.notesSlide+xml"/>
  <Default Extension="vml" ContentType="application/vnd.openxmlformats-officedocument.vmlDrawing"/>
  <Override PartName="/ppt/presProps.xml" ContentType="application/vnd.openxmlformats-officedocument.presentationml.presProps+xml"/>
  <Override PartName="/ppt/presentation.xml" ContentType="application/vnd.openxmlformats-officedocument.presentationml.presentation.main+xml"/>
  <Default Extension="png" ContentType="image/png"/>
  <Override PartName="/ppt/notesSlides/notesSlide9.xml" ContentType="application/vnd.openxmlformats-officedocument.presentationml.notesSlide+xml"/>
  <Default Extension="wmf" ContentType="image/x-wmf"/>
  <Override PartName="/ppt/notesSlides/notesSlide12.xml" ContentType="application/vnd.openxmlformats-officedocument.presentationml.notesSlide+xml"/>
  <Override PartName="/ppt/notesMasters/notesMaster1.xml" ContentType="application/vnd.openxmlformats-officedocument.presentationml.notesMaster+xml"/>
  <Override PartName="/docProps/core.xml" ContentType="application/vnd.openxmlformats-package.core-properties+xml"/>
  <Override PartName="/ppt/slides/slide10.xml" ContentType="application/vnd.openxmlformats-officedocument.presentationml.slide+xml"/>
  <Override PartName="/ppt/slideLayouts/slideLayout1.xml" ContentType="application/vnd.openxmlformats-officedocument.presentationml.slideLayout+xml"/>
  <Override PartName="/ppt/slides/slide14.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Layouts/slideLayout7.xml" ContentType="application/vnd.openxmlformats-officedocument.presentationml.slideLayout+xml"/>
  <Override PartName="/ppt/slides/slide18.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theme/theme3.xml" ContentType="application/vnd.openxmlformats-officedocument.theme+xml"/>
  <Override PartName="/ppt/slides/slide1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theme/theme1.xml" ContentType="application/vnd.openxmlformats-officedocument.them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s/slide2.xml" ContentType="application/vnd.openxmlformats-officedocument.presentationml.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Default Extension="xml" ContentType="application/xml"/>
  <Override PartName="/ppt/handoutMasters/handoutMaster1.xml" ContentType="application/vnd.openxmlformats-officedocument.presentationml.handoutMaster+xml"/>
  <Default Extension="jpeg" ContentType="image/jpeg"/>
  <Default Extension="rels" ContentType="application/vnd.openxmlformats-package.relationship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Default Extension="doc" ContentType="application/msword"/>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theme/theme2.xml" ContentType="application/vnd.openxmlformats-officedocument.theme+xml"/>
  <Override PartName="/ppt/slides/slide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s/slide1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61" r:id="rId1"/>
  </p:sldMasterIdLst>
  <p:notesMasterIdLst>
    <p:notesMasterId r:id="rId20"/>
  </p:notesMasterIdLst>
  <p:handoutMasterIdLst>
    <p:handoutMasterId r:id="rId21"/>
  </p:handoutMasterIdLst>
  <p:sldIdLst>
    <p:sldId id="338" r:id="rId2"/>
    <p:sldId id="386" r:id="rId3"/>
    <p:sldId id="387" r:id="rId4"/>
    <p:sldId id="343" r:id="rId5"/>
    <p:sldId id="340" r:id="rId6"/>
    <p:sldId id="382" r:id="rId7"/>
    <p:sldId id="345" r:id="rId8"/>
    <p:sldId id="390" r:id="rId9"/>
    <p:sldId id="301" r:id="rId10"/>
    <p:sldId id="371" r:id="rId11"/>
    <p:sldId id="372" r:id="rId12"/>
    <p:sldId id="375" r:id="rId13"/>
    <p:sldId id="388" r:id="rId14"/>
    <p:sldId id="376" r:id="rId15"/>
    <p:sldId id="377" r:id="rId16"/>
    <p:sldId id="378" r:id="rId17"/>
    <p:sldId id="379" r:id="rId18"/>
    <p:sldId id="298"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85197" autoAdjust="0"/>
  </p:normalViewPr>
  <p:slideViewPr>
    <p:cSldViewPr>
      <p:cViewPr>
        <p:scale>
          <a:sx n="66" d="100"/>
          <a:sy n="66" d="100"/>
        </p:scale>
        <p:origin x="-312"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A3AC51-6802-465D-A2B7-2B2085EB9CB3}" type="datetimeFigureOut">
              <a:rPr lang="en-US" smtClean="0"/>
              <a:pPr/>
              <a:t>3/2/10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12AA40-E877-44B4-B17C-01B982FC45F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419434C-402C-4A5E-8352-BD026375AE47}"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134DBB68-73DE-493F-9C24-A5A0472F7427}" type="slidenum">
              <a:rPr lang="en-US">
                <a:ea typeface="ＭＳ Ｐゴシック" charset="-128"/>
                <a:cs typeface="ＭＳ Ｐゴシック" charset="-128"/>
              </a:rPr>
              <a:pPr/>
              <a:t>1</a:t>
            </a:fld>
            <a:endParaRPr lang="en-US" dirty="0">
              <a:ea typeface="ＭＳ Ｐゴシック" charset="-128"/>
              <a:cs typeface="ＭＳ Ｐゴシック" charset="-128"/>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PSTs</a:t>
            </a:r>
            <a:r>
              <a:rPr lang="en-US" baseline="0" dirty="0" smtClean="0"/>
              <a:t> commented that the community math exploration helped them see the community in a different light.  They started to see math everywhere.</a:t>
            </a:r>
          </a:p>
          <a:p>
            <a:endParaRPr lang="en-US" baseline="0" dirty="0" smtClean="0"/>
          </a:p>
          <a:p>
            <a:r>
              <a:rPr lang="en-US" baseline="0" dirty="0" smtClean="0"/>
              <a:t>•  Want to </a:t>
            </a:r>
            <a:r>
              <a:rPr lang="en-US" baseline="0" dirty="0" err="1" smtClean="0"/>
              <a:t>caputure</a:t>
            </a:r>
            <a:r>
              <a:rPr lang="en-US" baseline="0" dirty="0" smtClean="0"/>
              <a:t> the realizations of </a:t>
            </a:r>
            <a:r>
              <a:rPr lang="en-US" baseline="0" dirty="0" err="1" smtClean="0"/>
              <a:t>PSTs</a:t>
            </a:r>
            <a:r>
              <a:rPr lang="en-US" baseline="0" dirty="0" smtClean="0"/>
              <a:t>  -- number of parks </a:t>
            </a:r>
            <a:r>
              <a:rPr lang="en-US" baseline="0" dirty="0" err="1" smtClean="0"/>
              <a:t>vs</a:t>
            </a:r>
            <a:r>
              <a:rPr lang="en-US" baseline="0" dirty="0" smtClean="0"/>
              <a:t> </a:t>
            </a:r>
            <a:r>
              <a:rPr lang="en-US" baseline="0" dirty="0" err="1" smtClean="0"/>
              <a:t>payloans</a:t>
            </a:r>
            <a:r>
              <a:rPr lang="en-US" baseline="0" dirty="0" smtClean="0"/>
              <a:t> businesses in a community.  Or higher prices in grocery stores in poorer communities than in wealthier communities.</a:t>
            </a:r>
          </a:p>
          <a:p>
            <a:endParaRPr lang="en-US" baseline="0" dirty="0" smtClean="0"/>
          </a:p>
          <a:p>
            <a:r>
              <a:rPr lang="en-US" baseline="0" dirty="0" smtClean="0"/>
              <a:t>• As Kitchen et al discusses in  the book about poor schools with effective math learning:  one of the factors  found across the cases besides rigorous content, and high expectations are strong student-teacher relationships. Some </a:t>
            </a:r>
            <a:r>
              <a:rPr lang="en-US" baseline="0" dirty="0" err="1" smtClean="0"/>
              <a:t>PSTs</a:t>
            </a:r>
            <a:r>
              <a:rPr lang="en-US" baseline="0" dirty="0" smtClean="0"/>
              <a:t> found that this assignment strengthened their relationship with students.</a:t>
            </a:r>
            <a:endParaRPr lang="en-US" dirty="0"/>
          </a:p>
        </p:txBody>
      </p:sp>
      <p:sp>
        <p:nvSpPr>
          <p:cNvPr id="4" name="Slide Number Placeholder 3"/>
          <p:cNvSpPr>
            <a:spLocks noGrp="1"/>
          </p:cNvSpPr>
          <p:nvPr>
            <p:ph type="sldNum" sz="quarter" idx="10"/>
          </p:nvPr>
        </p:nvSpPr>
        <p:spPr/>
        <p:txBody>
          <a:bodyPr/>
          <a:lstStyle/>
          <a:p>
            <a:pPr>
              <a:defRPr/>
            </a:pPr>
            <a:fld id="{C7F8AE5F-241B-4A77-96B8-5DA793C8A9CC}"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Taking</a:t>
            </a:r>
            <a:r>
              <a:rPr lang="en-US" baseline="0" dirty="0" smtClean="0"/>
              <a:t> a walk with students or riding a bus in the neighborhoods was difficult for some </a:t>
            </a:r>
            <a:r>
              <a:rPr lang="en-US" baseline="0" dirty="0" err="1" smtClean="0"/>
              <a:t>PSTs</a:t>
            </a:r>
            <a:r>
              <a:rPr lang="en-US" baseline="0" dirty="0" smtClean="0"/>
              <a:t> to gain access.  Other access issues had to do with taking pictures (military, community citizens)</a:t>
            </a:r>
          </a:p>
          <a:p>
            <a:r>
              <a:rPr lang="en-US" baseline="0" dirty="0" smtClean="0"/>
              <a:t>•  Discomfort with entering businesses, talking with folks</a:t>
            </a:r>
          </a:p>
          <a:p>
            <a:r>
              <a:rPr lang="en-US" baseline="0" dirty="0" smtClean="0"/>
              <a:t>•  Hard for some to sift through data collected and pose a meaningful math problem</a:t>
            </a:r>
          </a:p>
        </p:txBody>
      </p:sp>
      <p:sp>
        <p:nvSpPr>
          <p:cNvPr id="4" name="Slide Number Placeholder 3"/>
          <p:cNvSpPr>
            <a:spLocks noGrp="1"/>
          </p:cNvSpPr>
          <p:nvPr>
            <p:ph type="sldNum" sz="quarter" idx="10"/>
          </p:nvPr>
        </p:nvSpPr>
        <p:spPr/>
        <p:txBody>
          <a:bodyPr/>
          <a:lstStyle/>
          <a:p>
            <a:pPr>
              <a:defRPr/>
            </a:pPr>
            <a:fld id="{C7F8AE5F-241B-4A77-96B8-5DA793C8A9CC}"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 mean by challenge uncritical reflection is to address</a:t>
            </a:r>
            <a:r>
              <a:rPr lang="en-US" baseline="0" dirty="0" smtClean="0"/>
              <a:t> Erin and Maura’s situation of a presentation about a social issue like “alcoholism” in a detached manner as if this was like any other topic.  I talk about this with my class too, if you do want students to analyze issues that squarely address social/injustices and </a:t>
            </a:r>
            <a:r>
              <a:rPr lang="en-US" baseline="0" dirty="0" err="1" smtClean="0"/>
              <a:t>in(equities</a:t>
            </a:r>
            <a:r>
              <a:rPr lang="en-US" baseline="0" dirty="0" smtClean="0"/>
              <a:t>) you must do it with intention that this might be controversial.  Are you prepared. These types of problems are not “fun” or “cool” They represent sometimes very difficult situations and experiences that one must be sensitive too.</a:t>
            </a:r>
            <a:endParaRPr lang="en-US" dirty="0"/>
          </a:p>
        </p:txBody>
      </p:sp>
      <p:sp>
        <p:nvSpPr>
          <p:cNvPr id="4" name="Slide Number Placeholder 3"/>
          <p:cNvSpPr>
            <a:spLocks noGrp="1"/>
          </p:cNvSpPr>
          <p:nvPr>
            <p:ph type="sldNum" sz="quarter" idx="10"/>
          </p:nvPr>
        </p:nvSpPr>
        <p:spPr/>
        <p:txBody>
          <a:bodyPr/>
          <a:lstStyle/>
          <a:p>
            <a:pPr>
              <a:defRPr/>
            </a:pPr>
            <a:fld id="{C7F8AE5F-241B-4A77-96B8-5DA793C8A9CC}"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0122B-98D0-408E-89E8-E09B1D36B116}" type="slidenum">
              <a:rPr lang="en-US"/>
              <a:pPr/>
              <a:t>18</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DC5EB79F-5A3F-4FB5-B208-8AC15567617A}" type="slidenum">
              <a:rPr lang="en-US">
                <a:ea typeface="ＭＳ Ｐゴシック" charset="-128"/>
                <a:cs typeface="ＭＳ Ｐゴシック" charset="-128"/>
              </a:rPr>
              <a:pPr/>
              <a:t>2</a:t>
            </a:fld>
            <a:endParaRPr lang="en-US">
              <a:ea typeface="ＭＳ Ｐゴシック" charset="-128"/>
              <a:cs typeface="ＭＳ Ｐゴシック" charset="-128"/>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DC5EB79F-5A3F-4FB5-B208-8AC15567617A}" type="slidenum">
              <a:rPr lang="en-US">
                <a:ea typeface="ＭＳ Ｐゴシック" charset="-128"/>
                <a:cs typeface="ＭＳ Ｐゴシック" charset="-128"/>
              </a:rPr>
              <a:pPr/>
              <a:t>3</a:t>
            </a:fld>
            <a:endParaRPr lang="en-US">
              <a:ea typeface="ＭＳ Ｐゴシック" charset="-128"/>
              <a:cs typeface="ＭＳ Ｐゴシック" charset="-128"/>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BED8DEF-84F8-42E9-BE13-3CD200F27247}" type="slidenum">
              <a:rPr lang="en-US">
                <a:ea typeface="ＭＳ Ｐゴシック" charset="-128"/>
                <a:cs typeface="ＭＳ Ｐゴシック" charset="-128"/>
              </a:rPr>
              <a:pPr/>
              <a:t>4</a:t>
            </a:fld>
            <a:endParaRPr lang="en-US" dirty="0">
              <a:ea typeface="ＭＳ Ｐゴシック" charset="-128"/>
              <a:cs typeface="ＭＳ Ｐゴシック" charset="-128"/>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dirty="0" smtClean="0">
                <a:ea typeface="ＭＳ Ｐゴシック" charset="-128"/>
              </a:rPr>
              <a:t>PSTs’ Practices are influenced by their own identities as well as their perceptions of their students’ identities at school and at home (with family and in community). Moreover, identities (and practices) change and develop over time (dynamic not static). </a:t>
            </a:r>
          </a:p>
          <a:p>
            <a:pPr eaLnBrk="1" hangingPunct="1"/>
            <a:r>
              <a:rPr lang="en-US" dirty="0" smtClean="0">
                <a:ea typeface="ＭＳ Ｐゴシック" charset="-128"/>
              </a:rPr>
              <a:t>Traditionally, teacher </a:t>
            </a:r>
            <a:r>
              <a:rPr lang="en-US" dirty="0" err="1" smtClean="0">
                <a:ea typeface="ＭＳ Ｐゴシック" charset="-128"/>
              </a:rPr>
              <a:t>ed</a:t>
            </a:r>
            <a:r>
              <a:rPr lang="en-US" smtClean="0">
                <a:ea typeface="ＭＳ Ｐゴシック" charset="-128"/>
              </a:rPr>
              <a:t> programs work to make connections between university and school (theory and practice), we are focusing on extending these connections to the sphere of family/community.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AA701466-CFE7-4E31-8DE8-659D71DB1D48}" type="slidenum">
              <a:rPr lang="en-US">
                <a:ea typeface="ＭＳ Ｐゴシック" charset="-128"/>
                <a:cs typeface="ＭＳ Ｐゴシック" charset="-128"/>
              </a:rPr>
              <a:pPr/>
              <a:t>5</a:t>
            </a:fld>
            <a:endParaRPr lang="en-US" dirty="0">
              <a:ea typeface="ＭＳ Ｐゴシック" charset="-128"/>
              <a:cs typeface="ＭＳ Ｐゴシック" charset="-128"/>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DC5EB79F-5A3F-4FB5-B208-8AC15567617A}" type="slidenum">
              <a:rPr lang="en-US">
                <a:ea typeface="ＭＳ Ｐゴシック" charset="-128"/>
                <a:cs typeface="ＭＳ Ｐゴシック" charset="-128"/>
              </a:rPr>
              <a:pPr/>
              <a:t>6</a:t>
            </a:fld>
            <a:endParaRPr lang="en-US">
              <a:ea typeface="ＭＳ Ｐゴシック" charset="-128"/>
              <a:cs typeface="ＭＳ Ｐゴシック" charset="-128"/>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Placeholder 2"/>
          <p:cNvSpPr>
            <a:spLocks noGrp="1" noRot="1" noChangeAspect="1" noChangeArrowheads="1" noTextEdit="1"/>
          </p:cNvSpPr>
          <p:nvPr>
            <p:ph type="sldImg"/>
          </p:nvPr>
        </p:nvSpPr>
        <p:spPr>
          <a:ln/>
        </p:spPr>
      </p:sp>
      <p:sp>
        <p:nvSpPr>
          <p:cNvPr id="101379" name="Placeholder 3"/>
          <p:cNvSpPr>
            <a:spLocks noGrp="1" noChangeArrowheads="1"/>
          </p:cNvSpPr>
          <p:nvPr>
            <p:ph type="body" idx="1"/>
          </p:nvPr>
        </p:nvSpPr>
        <p:spPr>
          <a:noFill/>
          <a:ln/>
        </p:spPr>
        <p:txBody>
          <a:bodyPr/>
          <a:lstStyle/>
          <a:p>
            <a:endParaRPr lang="en-US">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19434C-402C-4A5E-8352-BD026375AE4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Quick List of modules, but only A &amp; B will be discussed in detail. Go to web site for more information on other modules.</a:t>
            </a:r>
          </a:p>
          <a:p>
            <a:r>
              <a:rPr lang="en-US" baseline="0" dirty="0" smtClean="0"/>
              <a:t>C. Applying ideas with children and in schools</a:t>
            </a:r>
          </a:p>
          <a:p>
            <a:r>
              <a:rPr lang="en-US" baseline="0" dirty="0" smtClean="0"/>
              <a:t>D. Curriculum analysis project </a:t>
            </a:r>
            <a:endParaRPr lang="en-US" dirty="0"/>
          </a:p>
        </p:txBody>
      </p:sp>
      <p:sp>
        <p:nvSpPr>
          <p:cNvPr id="4" name="Slide Number Placeholder 3"/>
          <p:cNvSpPr>
            <a:spLocks noGrp="1"/>
          </p:cNvSpPr>
          <p:nvPr>
            <p:ph type="sldNum" sz="quarter" idx="10"/>
          </p:nvPr>
        </p:nvSpPr>
        <p:spPr/>
        <p:txBody>
          <a:bodyPr/>
          <a:lstStyle/>
          <a:p>
            <a:fld id="{1419434C-402C-4A5E-8352-BD026375AE4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5C0A87B2-EA2C-4DB1-8597-C6600BE81E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454C7-33B8-428F-A655-3250164687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29DDA-23F7-40C1-86D1-392609C12B7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4FF334-2D87-4805-8BC6-CFA45F046F52}"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CF8F4-EC53-4118-922B-A377249542C9}"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A5AB10-790D-4028-BA20-E37E1760BD8A}"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9B138F-4655-484F-95D8-1FF86A17D9A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2983DA-65FA-4413-8AC6-B33244703446}"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6481AB-71A9-4C53-BE30-2DA92FCF49E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6CC3F-E95B-49D9-A222-3F382C8365F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6D36D8E-D722-490A-94FB-048A3BE67A58}"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69285DFD-BF79-4480-BFEF-7137B69ADB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Macintosh%20HD:Users:jaguirre:Documents:UWT:UWT.PROJECTS:MFOK:NSF.GRANT:2010%20NSF%20PROPSAL%20SUBMISSION:EXAMPLE%20ACTIVITIES:Lavanderia_Worksheet_B.BT19BT54.doc!OLE_LINK1" TargetMode="External"/><Relationship Id="rId4" Type="http://schemas.openxmlformats.org/officeDocument/2006/relationships/oleObject" Target="!OLE_LINK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oleObject" Target="../embeddings/Microsoft_Word_97_-_2004_Document1.doc"/></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990600" y="685800"/>
            <a:ext cx="7772400" cy="2057400"/>
          </a:xfrm>
        </p:spPr>
        <p:txBody>
          <a:bodyPr>
            <a:normAutofit fontScale="90000"/>
          </a:bodyPr>
          <a:lstStyle/>
          <a:p>
            <a:pPr>
              <a:defRPr/>
            </a:pPr>
            <a:r>
              <a:rPr lang="en-US" sz="3600" dirty="0" smtClean="0"/>
              <a:t>Developing Teacher Competencies that Integrate Mathematics, Children’s Thinking, and Community-based Funds of Knowledge</a:t>
            </a:r>
            <a:endParaRPr lang="en-US" sz="3600" dirty="0">
              <a:ea typeface="+mj-ea"/>
              <a:cs typeface="+mj-cs"/>
            </a:endParaRPr>
          </a:p>
        </p:txBody>
      </p:sp>
      <p:sp>
        <p:nvSpPr>
          <p:cNvPr id="18434" name="Rectangle 3"/>
          <p:cNvSpPr>
            <a:spLocks noGrp="1" noChangeArrowheads="1"/>
          </p:cNvSpPr>
          <p:nvPr>
            <p:ph type="subTitle" idx="1"/>
          </p:nvPr>
        </p:nvSpPr>
        <p:spPr>
          <a:xfrm>
            <a:off x="304800" y="2743200"/>
            <a:ext cx="8839200" cy="4114800"/>
          </a:xfrm>
        </p:spPr>
        <p:txBody>
          <a:bodyPr>
            <a:normAutofit fontScale="77500" lnSpcReduction="20000"/>
          </a:bodyPr>
          <a:lstStyle/>
          <a:p>
            <a:pPr marR="0" eaLnBrk="1" hangingPunct="1">
              <a:lnSpc>
                <a:spcPct val="90000"/>
              </a:lnSpc>
            </a:pPr>
            <a:endParaRPr lang="en-US" sz="3500" dirty="0" smtClean="0">
              <a:solidFill>
                <a:schemeClr val="tx1"/>
              </a:solidFill>
            </a:endParaRPr>
          </a:p>
          <a:p>
            <a:pPr marR="0" eaLnBrk="1" hangingPunct="1">
              <a:lnSpc>
                <a:spcPct val="90000"/>
              </a:lnSpc>
            </a:pPr>
            <a:r>
              <a:rPr lang="en-US" sz="3097" b="1" dirty="0" smtClean="0">
                <a:solidFill>
                  <a:schemeClr val="tx1"/>
                </a:solidFill>
              </a:rPr>
              <a:t>Julia Aguirre</a:t>
            </a:r>
            <a:r>
              <a:rPr lang="en-US" sz="2900" dirty="0" smtClean="0">
                <a:solidFill>
                  <a:schemeClr val="tx1"/>
                </a:solidFill>
              </a:rPr>
              <a:t>, </a:t>
            </a:r>
          </a:p>
          <a:p>
            <a:pPr marR="0" eaLnBrk="1" hangingPunct="1">
              <a:lnSpc>
                <a:spcPct val="90000"/>
              </a:lnSpc>
            </a:pPr>
            <a:r>
              <a:rPr lang="en-US" sz="2900" dirty="0" smtClean="0">
                <a:solidFill>
                  <a:schemeClr val="tx1"/>
                </a:solidFill>
              </a:rPr>
              <a:t>University of Washington Tacoma</a:t>
            </a:r>
          </a:p>
          <a:p>
            <a:pPr marR="0" eaLnBrk="1" hangingPunct="1">
              <a:lnSpc>
                <a:spcPct val="90000"/>
              </a:lnSpc>
            </a:pPr>
            <a:endParaRPr lang="en-US" sz="2900" dirty="0" smtClean="0">
              <a:solidFill>
                <a:schemeClr val="tx1"/>
              </a:solidFill>
            </a:endParaRPr>
          </a:p>
          <a:p>
            <a:pPr marR="0" eaLnBrk="1" hangingPunct="1">
              <a:lnSpc>
                <a:spcPct val="90000"/>
              </a:lnSpc>
            </a:pPr>
            <a:r>
              <a:rPr lang="en-US" sz="3097" b="1" dirty="0" smtClean="0">
                <a:solidFill>
                  <a:schemeClr val="tx1"/>
                </a:solidFill>
              </a:rPr>
              <a:t>Mary Q. Foote</a:t>
            </a:r>
            <a:r>
              <a:rPr lang="en-US" sz="2900" dirty="0" smtClean="0">
                <a:solidFill>
                  <a:schemeClr val="tx1"/>
                </a:solidFill>
              </a:rPr>
              <a:t>, </a:t>
            </a:r>
          </a:p>
          <a:p>
            <a:pPr marR="0" eaLnBrk="1" hangingPunct="1">
              <a:lnSpc>
                <a:spcPct val="90000"/>
              </a:lnSpc>
            </a:pPr>
            <a:r>
              <a:rPr lang="en-US" sz="2900" smtClean="0">
                <a:solidFill>
                  <a:schemeClr val="tx1"/>
                </a:solidFill>
              </a:rPr>
              <a:t>Queens College, CUNY</a:t>
            </a:r>
          </a:p>
          <a:p>
            <a:pPr marR="0" eaLnBrk="1" hangingPunct="1">
              <a:lnSpc>
                <a:spcPct val="90000"/>
              </a:lnSpc>
            </a:pPr>
            <a:endParaRPr lang="en-US" sz="2900" dirty="0" smtClean="0">
              <a:solidFill>
                <a:schemeClr val="tx1"/>
              </a:solidFill>
            </a:endParaRPr>
          </a:p>
          <a:p>
            <a:pPr marR="0" eaLnBrk="1" hangingPunct="1">
              <a:lnSpc>
                <a:spcPct val="90000"/>
              </a:lnSpc>
            </a:pPr>
            <a:endParaRPr lang="en-US" sz="2900" dirty="0" smtClean="0">
              <a:solidFill>
                <a:schemeClr val="tx1"/>
              </a:solidFill>
            </a:endParaRPr>
          </a:p>
          <a:p>
            <a:pPr marR="0" eaLnBrk="1" hangingPunct="1">
              <a:lnSpc>
                <a:spcPct val="90000"/>
              </a:lnSpc>
            </a:pPr>
            <a:endParaRPr lang="en-US" sz="2500" dirty="0" smtClean="0"/>
          </a:p>
          <a:p>
            <a:pPr marR="0" eaLnBrk="1" hangingPunct="1">
              <a:lnSpc>
                <a:spcPct val="90000"/>
              </a:lnSpc>
            </a:pPr>
            <a:endParaRPr lang="en-US" sz="2500" dirty="0" smtClean="0"/>
          </a:p>
          <a:p>
            <a:pPr marR="0" eaLnBrk="1" hangingPunct="1">
              <a:lnSpc>
                <a:spcPct val="90000"/>
              </a:lnSpc>
            </a:pPr>
            <a:endParaRPr lang="en-US" sz="2500" dirty="0" smtClean="0">
              <a:solidFill>
                <a:schemeClr val="tx1"/>
              </a:solidFill>
            </a:endParaRPr>
          </a:p>
          <a:p>
            <a:pPr marR="0" eaLnBrk="1" hangingPunct="1">
              <a:lnSpc>
                <a:spcPct val="90000"/>
              </a:lnSpc>
            </a:pPr>
            <a:endParaRPr lang="en-US" sz="2500" dirty="0" smtClean="0">
              <a:solidFill>
                <a:schemeClr val="tx1"/>
              </a:solidFill>
            </a:endParaRPr>
          </a:p>
          <a:p>
            <a:pPr marR="0" algn="l" eaLnBrk="1" hangingPunct="1">
              <a:lnSpc>
                <a:spcPct val="90000"/>
              </a:lnSpc>
            </a:pPr>
            <a:r>
              <a:rPr lang="en-US" sz="2400" dirty="0" smtClean="0">
                <a:solidFill>
                  <a:schemeClr val="tx1"/>
                </a:solidFill>
              </a:rPr>
              <a:t>Other Project Collaborators Include: Tonya Bartell (Univ. of Delaware) , Corey Drake (Iowa State University), Amy Roth McDuffie (Washington State Univ. Tri Cities), and Erin Turner and Marta Civil (Univ. of Arizona)</a:t>
            </a:r>
          </a:p>
        </p:txBody>
      </p:sp>
      <p:sp>
        <p:nvSpPr>
          <p:cNvPr id="4" name="Rectangle 3"/>
          <p:cNvSpPr/>
          <p:nvPr/>
        </p:nvSpPr>
        <p:spPr>
          <a:xfrm>
            <a:off x="304800" y="2895600"/>
            <a:ext cx="1981200" cy="1631216"/>
          </a:xfrm>
          <a:prstGeom prst="rect">
            <a:avLst/>
          </a:prstGeom>
        </p:spPr>
        <p:txBody>
          <a:bodyPr wrap="square">
            <a:spAutoFit/>
          </a:bodyPr>
          <a:lstStyle/>
          <a:p>
            <a:r>
              <a:rPr lang="en-US" sz="2000" dirty="0" smtClean="0">
                <a:solidFill>
                  <a:srgbClr val="CC0000"/>
                </a:solidFill>
              </a:rPr>
              <a:t>T</a:t>
            </a:r>
            <a:r>
              <a:rPr lang="en-US" sz="2000" dirty="0" smtClean="0">
                <a:solidFill>
                  <a:schemeClr val="tx2">
                    <a:lumMod val="75000"/>
                  </a:schemeClr>
                </a:solidFill>
              </a:rPr>
              <a:t>eachers</a:t>
            </a:r>
          </a:p>
          <a:p>
            <a:r>
              <a:rPr lang="en-US" sz="2000" dirty="0" smtClean="0">
                <a:solidFill>
                  <a:srgbClr val="CC0000"/>
                </a:solidFill>
              </a:rPr>
              <a:t>E</a:t>
            </a:r>
            <a:r>
              <a:rPr lang="en-US" sz="2000" dirty="0" smtClean="0">
                <a:solidFill>
                  <a:schemeClr val="tx2">
                    <a:lumMod val="75000"/>
                  </a:schemeClr>
                </a:solidFill>
              </a:rPr>
              <a:t>mpowered to</a:t>
            </a:r>
          </a:p>
          <a:p>
            <a:r>
              <a:rPr lang="en-US" sz="2000" dirty="0" smtClean="0">
                <a:solidFill>
                  <a:srgbClr val="CC0000"/>
                </a:solidFill>
              </a:rPr>
              <a:t>A</a:t>
            </a:r>
            <a:r>
              <a:rPr lang="en-US" sz="2000" dirty="0" smtClean="0">
                <a:solidFill>
                  <a:schemeClr val="tx2">
                    <a:lumMod val="75000"/>
                  </a:schemeClr>
                </a:solidFill>
              </a:rPr>
              <a:t>dvance</a:t>
            </a:r>
          </a:p>
          <a:p>
            <a:r>
              <a:rPr lang="en-US" sz="2000" dirty="0" err="1" smtClean="0">
                <a:solidFill>
                  <a:srgbClr val="CC0000"/>
                </a:solidFill>
              </a:rPr>
              <a:t>CH</a:t>
            </a:r>
            <a:r>
              <a:rPr lang="en-US" sz="2000" dirty="0" err="1" smtClean="0">
                <a:solidFill>
                  <a:schemeClr val="tx2">
                    <a:lumMod val="75000"/>
                  </a:schemeClr>
                </a:solidFill>
              </a:rPr>
              <a:t>ange</a:t>
            </a:r>
            <a:r>
              <a:rPr lang="en-US" sz="2000" dirty="0" smtClean="0">
                <a:solidFill>
                  <a:schemeClr val="tx2">
                    <a:lumMod val="75000"/>
                  </a:schemeClr>
                </a:solidFill>
              </a:rPr>
              <a:t> in</a:t>
            </a:r>
          </a:p>
          <a:p>
            <a:r>
              <a:rPr lang="en-US" sz="2000" dirty="0" err="1" smtClean="0">
                <a:solidFill>
                  <a:srgbClr val="CC0000"/>
                </a:solidFill>
              </a:rPr>
              <a:t>MATH</a:t>
            </a:r>
            <a:r>
              <a:rPr lang="en-US" sz="2000" dirty="0" err="1" smtClean="0">
                <a:solidFill>
                  <a:schemeClr val="tx2">
                    <a:lumMod val="75000"/>
                  </a:schemeClr>
                </a:solidFill>
              </a:rPr>
              <a:t>ematics</a:t>
            </a:r>
            <a:endParaRPr lang="en-US" sz="2000"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4953000"/>
          </a:xfrm>
        </p:spPr>
        <p:txBody>
          <a:bodyPr>
            <a:normAutofit fontScale="92500" lnSpcReduction="10000"/>
          </a:bodyPr>
          <a:lstStyle/>
          <a:p>
            <a:r>
              <a:rPr lang="en-US" sz="3300" dirty="0" err="1" smtClean="0">
                <a:solidFill>
                  <a:schemeClr val="tx2">
                    <a:lumMod val="60000"/>
                    <a:lumOff val="40000"/>
                  </a:schemeClr>
                </a:solidFill>
              </a:rPr>
              <a:t>Lavandería</a:t>
            </a:r>
            <a:r>
              <a:rPr lang="en-US" sz="3300" dirty="0" smtClean="0">
                <a:solidFill>
                  <a:schemeClr val="tx2">
                    <a:lumMod val="60000"/>
                    <a:lumOff val="40000"/>
                  </a:schemeClr>
                </a:solidFill>
              </a:rPr>
              <a:t>/Laundromat: Overview</a:t>
            </a:r>
            <a:endParaRPr lang="en-US" dirty="0" smtClean="0"/>
          </a:p>
          <a:p>
            <a:pPr lvl="1"/>
            <a:r>
              <a:rPr lang="en-US" dirty="0" smtClean="0"/>
              <a:t>Guided Tour of community by parent</a:t>
            </a:r>
          </a:p>
          <a:p>
            <a:pPr lvl="1"/>
            <a:endParaRPr lang="en-US" dirty="0" smtClean="0"/>
          </a:p>
          <a:p>
            <a:pPr lvl="1"/>
            <a:r>
              <a:rPr lang="en-US" dirty="0" smtClean="0"/>
              <a:t>“Social hub” of the community</a:t>
            </a:r>
          </a:p>
          <a:p>
            <a:endParaRPr lang="en-US" dirty="0" smtClean="0"/>
          </a:p>
          <a:p>
            <a:pPr lvl="1"/>
            <a:r>
              <a:rPr lang="en-US" dirty="0" smtClean="0"/>
              <a:t>Interviewed and observed mothers at the site (math practices, estimation)</a:t>
            </a:r>
          </a:p>
          <a:p>
            <a:endParaRPr lang="en-US" dirty="0" smtClean="0"/>
          </a:p>
          <a:p>
            <a:pPr lvl="1"/>
            <a:r>
              <a:rPr lang="en-US" dirty="0" smtClean="0"/>
              <a:t>Developed standards-based Math Lesson</a:t>
            </a:r>
          </a:p>
          <a:p>
            <a:pPr lvl="2"/>
            <a:r>
              <a:rPr lang="en-US" dirty="0" smtClean="0"/>
              <a:t>High cognitive demand activity</a:t>
            </a:r>
          </a:p>
          <a:p>
            <a:pPr lvl="2"/>
            <a:r>
              <a:rPr lang="en-US" dirty="0" smtClean="0"/>
              <a:t>Problem-solving</a:t>
            </a:r>
          </a:p>
          <a:p>
            <a:pPr lvl="2"/>
            <a:r>
              <a:rPr lang="en-US" dirty="0" smtClean="0"/>
              <a:t>Computational fluency with whole numbers and fractions</a:t>
            </a:r>
          </a:p>
          <a:p>
            <a:pPr lvl="2"/>
            <a:r>
              <a:rPr lang="en-US" dirty="0" smtClean="0"/>
              <a:t>Task presented in two languages (Spanish, English)</a:t>
            </a:r>
          </a:p>
          <a:p>
            <a:pPr lvl="2"/>
            <a:r>
              <a:rPr lang="en-US" dirty="0" smtClean="0"/>
              <a:t>Based on a familiar experience</a:t>
            </a:r>
          </a:p>
          <a:p>
            <a:pPr lvl="1"/>
            <a:endParaRPr lang="en-US" dirty="0" smtClean="0"/>
          </a:p>
        </p:txBody>
      </p:sp>
      <p:sp>
        <p:nvSpPr>
          <p:cNvPr id="3" name="Title 2"/>
          <p:cNvSpPr>
            <a:spLocks noGrp="1"/>
          </p:cNvSpPr>
          <p:nvPr>
            <p:ph type="title"/>
          </p:nvPr>
        </p:nvSpPr>
        <p:spPr>
          <a:xfrm>
            <a:off x="0" y="0"/>
            <a:ext cx="9144000" cy="1600200"/>
          </a:xfrm>
        </p:spPr>
        <p:txBody>
          <a:bodyPr>
            <a:noAutofit/>
          </a:bodyPr>
          <a:lstStyle/>
          <a:p>
            <a:pPr algn="ctr"/>
            <a:r>
              <a:rPr lang="en-US" sz="3200" dirty="0" smtClean="0"/>
              <a:t>Preliminary Results from </a:t>
            </a:r>
            <a:br>
              <a:rPr lang="en-US" sz="3200" dirty="0" smtClean="0"/>
            </a:br>
            <a:r>
              <a:rPr lang="en-US" sz="3200" dirty="0" smtClean="0"/>
              <a:t>Community Mathematics Exploration: </a:t>
            </a:r>
            <a:br>
              <a:rPr lang="en-US" sz="3200" dirty="0" smtClean="0"/>
            </a:br>
            <a:r>
              <a:rPr lang="en-US" sz="3200" i="1" dirty="0" smtClean="0"/>
              <a:t>Making meaningful connections</a:t>
            </a:r>
            <a:endParaRPr lang="en-US" sz="32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2883" name="Object 3"/>
          <p:cNvGraphicFramePr>
            <a:graphicFrameLocks noChangeAspect="1"/>
          </p:cNvGraphicFramePr>
          <p:nvPr/>
        </p:nvGraphicFramePr>
        <p:xfrm>
          <a:off x="304800" y="228600"/>
          <a:ext cx="4724400" cy="6370660"/>
        </p:xfrm>
        <a:graphic>
          <a:graphicData uri="http://schemas.openxmlformats.org/presentationml/2006/ole">
            <p:oleObj spid="_x0000_s92162" name="Document" r:id="rId3" imgW="5486198" imgH="8216598" progId="Word.Document.8">
              <p:link updateAutomatic="1"/>
            </p:oleObj>
          </a:graphicData>
        </a:graphic>
      </p:graphicFrame>
      <p:graphicFrame>
        <p:nvGraphicFramePr>
          <p:cNvPr id="122884" name="Object 4"/>
          <p:cNvGraphicFramePr>
            <a:graphicFrameLocks noChangeAspect="1"/>
          </p:cNvGraphicFramePr>
          <p:nvPr/>
        </p:nvGraphicFramePr>
        <p:xfrm>
          <a:off x="5181599" y="990600"/>
          <a:ext cx="3850481" cy="5029200"/>
        </p:xfrm>
        <a:graphic>
          <a:graphicData uri="http://schemas.openxmlformats.org/presentationml/2006/ole">
            <p:oleObj spid="_x0000_s92163" name="Document" r:id="rId4" imgW="5727489" imgH="7480025" progId="Word.Document.12">
              <p:link updateAutomatic="1"/>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763000" cy="4711700"/>
          </a:xfrm>
        </p:spPr>
        <p:txBody>
          <a:bodyPr/>
          <a:lstStyle/>
          <a:p>
            <a:r>
              <a:rPr lang="en-US" sz="2400" dirty="0" smtClean="0"/>
              <a:t>“When one of the resource room teachers heard about our Community Math lesson project, she exclaimed that it was a great opportunity to “show them how to fix some of their problems.  Maybe you can somehow make a lesson that will make parents care about their kids.”  We felt passionately that this bias against the community was unfair – clearly parents in the Sunny Hill community care deeply about their children.  As such, we wanted our lesson to be a tiny step in the opposite direction; we wanted our project to recognize (and even celebrate) students’ families and values rather than criticize them.”</a:t>
            </a:r>
          </a:p>
          <a:p>
            <a:endParaRPr lang="en-US" sz="2400" dirty="0"/>
          </a:p>
        </p:txBody>
      </p:sp>
      <p:sp>
        <p:nvSpPr>
          <p:cNvPr id="3" name="Title 2"/>
          <p:cNvSpPr>
            <a:spLocks noGrp="1"/>
          </p:cNvSpPr>
          <p:nvPr>
            <p:ph type="title"/>
          </p:nvPr>
        </p:nvSpPr>
        <p:spPr>
          <a:xfrm>
            <a:off x="533400" y="228600"/>
            <a:ext cx="8229600" cy="1143000"/>
          </a:xfrm>
        </p:spPr>
        <p:txBody>
          <a:bodyPr>
            <a:noAutofit/>
          </a:bodyPr>
          <a:lstStyle/>
          <a:p>
            <a:r>
              <a:rPr lang="en-US" sz="3200" dirty="0" err="1" smtClean="0"/>
              <a:t>PSTs</a:t>
            </a:r>
            <a:r>
              <a:rPr lang="en-US" sz="3200" dirty="0" smtClean="0"/>
              <a:t> making meaningful connections to challenge deficit views</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1"/>
            <a:ext cx="8229600" cy="3048000"/>
          </a:xfrm>
        </p:spPr>
        <p:txBody>
          <a:bodyPr/>
          <a:lstStyle/>
          <a:p>
            <a:r>
              <a:rPr lang="en-US" dirty="0" smtClean="0"/>
              <a:t>“Johnny was saving money for a toy he really wanted. His mom decided to bring him to the supermarket to empty his piggy bank in the coin machine. He has 75 quarters, 40 dimes, 26 nickels, and 175 pennies. How much money does he have for his toy?” </a:t>
            </a:r>
            <a:endParaRPr lang="en-US" dirty="0"/>
          </a:p>
        </p:txBody>
      </p:sp>
      <p:sp>
        <p:nvSpPr>
          <p:cNvPr id="3" name="Title 2"/>
          <p:cNvSpPr>
            <a:spLocks noGrp="1"/>
          </p:cNvSpPr>
          <p:nvPr>
            <p:ph type="title"/>
          </p:nvPr>
        </p:nvSpPr>
        <p:spPr>
          <a:xfrm>
            <a:off x="457200" y="381000"/>
            <a:ext cx="8382000" cy="1371600"/>
          </a:xfrm>
        </p:spPr>
        <p:txBody>
          <a:bodyPr>
            <a:noAutofit/>
          </a:bodyPr>
          <a:lstStyle/>
          <a:p>
            <a:pPr algn="ctr"/>
            <a:r>
              <a:rPr lang="en-US" sz="3200" dirty="0" smtClean="0"/>
              <a:t>Preliminary Results from </a:t>
            </a:r>
            <a:br>
              <a:rPr lang="en-US" sz="3200" dirty="0" smtClean="0"/>
            </a:br>
            <a:r>
              <a:rPr lang="en-US" sz="3200" dirty="0" smtClean="0"/>
              <a:t>Community Mathematics Exploration: </a:t>
            </a:r>
            <a:br>
              <a:rPr lang="en-US" sz="3200" dirty="0" smtClean="0"/>
            </a:br>
            <a:r>
              <a:rPr lang="en-US" sz="3200" i="1" dirty="0" smtClean="0"/>
              <a:t>Attention (superficial)</a:t>
            </a:r>
            <a:endParaRPr lang="en-US" sz="3200" i="1" dirty="0"/>
          </a:p>
        </p:txBody>
      </p:sp>
      <p:sp>
        <p:nvSpPr>
          <p:cNvPr id="4" name="TextBox 3"/>
          <p:cNvSpPr txBox="1"/>
          <p:nvPr/>
        </p:nvSpPr>
        <p:spPr>
          <a:xfrm>
            <a:off x="990600" y="4800600"/>
            <a:ext cx="7391400" cy="1200328"/>
          </a:xfrm>
          <a:prstGeom prst="rect">
            <a:avLst/>
          </a:prstGeom>
          <a:noFill/>
        </p:spPr>
        <p:txBody>
          <a:bodyPr wrap="square" rtlCol="0">
            <a:spAutoFit/>
          </a:bodyPr>
          <a:lstStyle/>
          <a:p>
            <a:pPr>
              <a:buFont typeface="Arial"/>
              <a:buChar char="•"/>
            </a:pPr>
            <a:r>
              <a:rPr lang="en-US" dirty="0" smtClean="0"/>
              <a:t>Connection made </a:t>
            </a:r>
            <a:r>
              <a:rPr lang="en-US" smtClean="0"/>
              <a:t>to money, </a:t>
            </a:r>
            <a:r>
              <a:rPr lang="en-US" dirty="0" smtClean="0"/>
              <a:t>local </a:t>
            </a:r>
            <a:r>
              <a:rPr lang="en-US" smtClean="0"/>
              <a:t>supermarket </a:t>
            </a:r>
            <a:r>
              <a:rPr lang="en-US" smtClean="0"/>
              <a:t>context, </a:t>
            </a:r>
            <a:r>
              <a:rPr lang="en-US" dirty="0" smtClean="0"/>
              <a:t>and going to a coin machine</a:t>
            </a:r>
          </a:p>
          <a:p>
            <a:pPr>
              <a:buFont typeface="Arial"/>
              <a:buChar char="•"/>
            </a:pPr>
            <a:r>
              <a:rPr lang="en-US" dirty="0" smtClean="0"/>
              <a:t>Mathematics: low cognitive demand, computation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5257800"/>
          </a:xfrm>
        </p:spPr>
        <p:txBody>
          <a:bodyPr>
            <a:normAutofit/>
          </a:bodyPr>
          <a:lstStyle/>
          <a:p>
            <a:r>
              <a:rPr lang="en-US" dirty="0" smtClean="0"/>
              <a:t>“seeing math everywhere”</a:t>
            </a:r>
          </a:p>
          <a:p>
            <a:endParaRPr lang="en-US" dirty="0" smtClean="0"/>
          </a:p>
          <a:p>
            <a:r>
              <a:rPr lang="en-US" dirty="0" smtClean="0"/>
              <a:t>New and more nuanced views of the community </a:t>
            </a:r>
          </a:p>
          <a:p>
            <a:pPr lvl="1"/>
            <a:r>
              <a:rPr lang="en-US" dirty="0" smtClean="0"/>
              <a:t>as a math resource</a:t>
            </a:r>
          </a:p>
          <a:p>
            <a:pPr lvl="1"/>
            <a:r>
              <a:rPr lang="en-US" dirty="0" smtClean="0"/>
              <a:t>complex spaces</a:t>
            </a:r>
          </a:p>
          <a:p>
            <a:pPr lvl="1"/>
            <a:endParaRPr lang="en-US" dirty="0" smtClean="0"/>
          </a:p>
          <a:p>
            <a:r>
              <a:rPr lang="en-US" dirty="0" smtClean="0"/>
              <a:t>Enhanced view of students’ math funds of knowledge</a:t>
            </a:r>
          </a:p>
          <a:p>
            <a:endParaRPr lang="en-US" dirty="0" smtClean="0"/>
          </a:p>
          <a:p>
            <a:r>
              <a:rPr lang="en-US" dirty="0" smtClean="0"/>
              <a:t>Strengthening relationships with students and the community</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t>Benefits for </a:t>
            </a:r>
            <a:r>
              <a:rPr lang="en-US" dirty="0" err="1" smtClean="0"/>
              <a:t>PSTs</a:t>
            </a:r>
            <a:r>
              <a:rPr lang="en-US" dirty="0" smtClean="0"/>
              <a:t>’ Learning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600" dirty="0" smtClean="0"/>
              <a:t>Tensions:  </a:t>
            </a:r>
          </a:p>
          <a:p>
            <a:pPr lvl="1"/>
            <a:r>
              <a:rPr lang="en-US" sz="3200" dirty="0" smtClean="0"/>
              <a:t>Access to the community</a:t>
            </a:r>
          </a:p>
          <a:p>
            <a:pPr lvl="1"/>
            <a:endParaRPr lang="en-US" sz="3200" dirty="0" smtClean="0"/>
          </a:p>
          <a:p>
            <a:pPr lvl="1"/>
            <a:r>
              <a:rPr lang="en-US" sz="3200" dirty="0" smtClean="0"/>
              <a:t>Perceived community resistance</a:t>
            </a:r>
          </a:p>
          <a:p>
            <a:pPr lvl="1"/>
            <a:endParaRPr lang="en-US" sz="3200" dirty="0" smtClean="0"/>
          </a:p>
          <a:p>
            <a:pPr lvl="1"/>
            <a:r>
              <a:rPr lang="en-US" sz="3200" dirty="0" smtClean="0"/>
              <a:t>Hard to connect to math or children’s mathematical thinking </a:t>
            </a:r>
          </a:p>
          <a:p>
            <a:pPr lvl="1"/>
            <a:endParaRPr lang="en-US" sz="3200" dirty="0" smtClean="0"/>
          </a:p>
          <a:p>
            <a:pPr lvl="1"/>
            <a:r>
              <a:rPr lang="en-US" sz="3200" dirty="0" smtClean="0"/>
              <a:t>Hard to pose “important” math problems</a:t>
            </a:r>
            <a:endParaRPr lang="en-US" sz="3200" dirty="0"/>
          </a:p>
        </p:txBody>
      </p:sp>
      <p:sp>
        <p:nvSpPr>
          <p:cNvPr id="3" name="Title 2"/>
          <p:cNvSpPr>
            <a:spLocks noGrp="1"/>
          </p:cNvSpPr>
          <p:nvPr>
            <p:ph type="title"/>
          </p:nvPr>
        </p:nvSpPr>
        <p:spPr/>
        <p:txBody>
          <a:bodyPr/>
          <a:lstStyle/>
          <a:p>
            <a:r>
              <a:rPr lang="en-US" dirty="0" smtClean="0"/>
              <a:t>Challenges for </a:t>
            </a:r>
            <a:r>
              <a:rPr lang="en-US" dirty="0" err="1" smtClean="0"/>
              <a:t>PSTs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458200" cy="5562600"/>
          </a:xfrm>
        </p:spPr>
        <p:txBody>
          <a:bodyPr>
            <a:normAutofit/>
          </a:bodyPr>
          <a:lstStyle/>
          <a:p>
            <a:r>
              <a:rPr lang="en-US" sz="2200" dirty="0" smtClean="0"/>
              <a:t>Leverages key progress toward project goals of developing an integrated teaching knowledge base and set of practices that privilege mathematics and community-based funds of knowledge.</a:t>
            </a:r>
          </a:p>
          <a:p>
            <a:pPr>
              <a:buNone/>
            </a:pPr>
            <a:endParaRPr lang="en-US" sz="2200" dirty="0" smtClean="0"/>
          </a:p>
          <a:p>
            <a:r>
              <a:rPr lang="en-US" sz="2200" dirty="0" smtClean="0"/>
              <a:t>Produces transformative experiences in mathematics instruction</a:t>
            </a:r>
          </a:p>
          <a:p>
            <a:pPr>
              <a:buNone/>
            </a:pPr>
            <a:endParaRPr lang="en-US" sz="1800" dirty="0" smtClean="0"/>
          </a:p>
          <a:p>
            <a:pPr lvl="1"/>
            <a:r>
              <a:rPr lang="en-US" sz="1800" dirty="0" smtClean="0"/>
              <a:t>Expanding </a:t>
            </a:r>
            <a:r>
              <a:rPr lang="en-US" sz="1800" dirty="0" err="1" smtClean="0"/>
              <a:t>PSTs</a:t>
            </a:r>
            <a:r>
              <a:rPr lang="en-US" sz="1800" dirty="0" smtClean="0"/>
              <a:t>’ views about mathematics and mathematical practice</a:t>
            </a:r>
          </a:p>
          <a:p>
            <a:pPr lvl="1"/>
            <a:endParaRPr lang="en-US" sz="1800" dirty="0" smtClean="0"/>
          </a:p>
          <a:p>
            <a:pPr lvl="1"/>
            <a:r>
              <a:rPr lang="en-US" sz="1800" dirty="0" smtClean="0"/>
              <a:t>Challenging deficit views of students/communities</a:t>
            </a:r>
          </a:p>
          <a:p>
            <a:pPr lvl="1"/>
            <a:endParaRPr lang="en-US" sz="1800" dirty="0" smtClean="0"/>
          </a:p>
          <a:p>
            <a:pPr lvl="1"/>
            <a:r>
              <a:rPr lang="en-US" sz="1800" dirty="0" smtClean="0"/>
              <a:t>Making meaningful connections</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Benefits for Teacher Educators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5148072"/>
          </a:xfrm>
        </p:spPr>
        <p:txBody>
          <a:bodyPr>
            <a:normAutofit lnSpcReduction="10000"/>
          </a:bodyPr>
          <a:lstStyle/>
          <a:p>
            <a:r>
              <a:rPr lang="en-US" dirty="0" smtClean="0"/>
              <a:t>Logistics </a:t>
            </a:r>
          </a:p>
          <a:p>
            <a:pPr lvl="1"/>
            <a:r>
              <a:rPr lang="en-US" dirty="0" smtClean="0"/>
              <a:t>Community access, physical location</a:t>
            </a:r>
          </a:p>
          <a:p>
            <a:pPr lvl="1">
              <a:buNone/>
            </a:pPr>
            <a:endParaRPr lang="en-US" dirty="0" smtClean="0"/>
          </a:p>
          <a:p>
            <a:r>
              <a:rPr lang="en-US" dirty="0" smtClean="0"/>
              <a:t>Pre-preparation</a:t>
            </a:r>
          </a:p>
          <a:p>
            <a:endParaRPr lang="en-US" dirty="0" smtClean="0"/>
          </a:p>
          <a:p>
            <a:r>
              <a:rPr lang="en-US" dirty="0" smtClean="0"/>
              <a:t>Explicit connections to mathematics and children’s mathematical thinking</a:t>
            </a:r>
          </a:p>
          <a:p>
            <a:endParaRPr lang="en-US" dirty="0" smtClean="0"/>
          </a:p>
          <a:p>
            <a:r>
              <a:rPr lang="en-US" dirty="0" smtClean="0"/>
              <a:t>Supporting </a:t>
            </a:r>
            <a:r>
              <a:rPr lang="en-US" dirty="0" err="1" smtClean="0"/>
              <a:t>PSTs</a:t>
            </a:r>
            <a:r>
              <a:rPr lang="en-US" dirty="0" smtClean="0"/>
              <a:t> movement toward making meaningful connections</a:t>
            </a:r>
          </a:p>
          <a:p>
            <a:pPr lvl="1"/>
            <a:r>
              <a:rPr lang="en-US" dirty="0" smtClean="0"/>
              <a:t>Challenging deficit views</a:t>
            </a:r>
          </a:p>
          <a:p>
            <a:pPr lvl="1"/>
            <a:r>
              <a:rPr lang="en-US" dirty="0" smtClean="0"/>
              <a:t>Challenging uncritical reflection</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Challenges for Teacher Educators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295400"/>
            <a:ext cx="8229600" cy="4711891"/>
          </a:xfrm>
        </p:spPr>
        <p:txBody>
          <a:bodyPr>
            <a:normAutofit/>
          </a:bodyPr>
          <a:lstStyle/>
          <a:p>
            <a:r>
              <a:rPr lang="en-US" sz="3600" dirty="0" smtClean="0"/>
              <a:t>http</a:t>
            </a:r>
            <a:r>
              <a:rPr lang="en-US" sz="3600" dirty="0"/>
              <a:t>://</a:t>
            </a:r>
            <a:r>
              <a:rPr lang="en-US" sz="3600" dirty="0" smtClean="0"/>
              <a:t>mathconnect.hs.iastate.edu</a:t>
            </a:r>
          </a:p>
          <a:p>
            <a:pPr>
              <a:buNone/>
            </a:pPr>
            <a:endParaRPr lang="en-US" dirty="0"/>
          </a:p>
          <a:p>
            <a:pPr marL="342900" indent="-227013" defTabSz="4389438">
              <a:spcBef>
                <a:spcPct val="50000"/>
              </a:spcBef>
              <a:buNone/>
            </a:pPr>
            <a:endParaRPr lang="en-US" sz="3000" dirty="0" smtClean="0">
              <a:latin typeface="Lucida Sans Unicode" pitchFamily="34" charset="0"/>
              <a:cs typeface="Lucida Sans Unicode" pitchFamily="34" charset="0"/>
            </a:endParaRPr>
          </a:p>
          <a:p>
            <a:pPr marL="342900" indent="-227013" defTabSz="4389438">
              <a:spcBef>
                <a:spcPct val="50000"/>
              </a:spcBef>
              <a:buNone/>
            </a:pPr>
            <a:endParaRPr lang="en-US" sz="3000" dirty="0" smtClean="0">
              <a:latin typeface="Lucida Sans Unicode" pitchFamily="34" charset="0"/>
              <a:cs typeface="Lucida Sans Unicode" pitchFamily="34" charset="0"/>
            </a:endParaRPr>
          </a:p>
          <a:p>
            <a:pPr marL="342900" indent="-227013" defTabSz="4389438">
              <a:spcBef>
                <a:spcPct val="50000"/>
              </a:spcBef>
              <a:buNone/>
            </a:pPr>
            <a:endParaRPr lang="en-US" sz="3000" dirty="0" smtClean="0">
              <a:latin typeface="Lucida Sans Unicode" pitchFamily="34" charset="0"/>
              <a:cs typeface="Lucida Sans Unicode" pitchFamily="34" charset="0"/>
            </a:endParaRPr>
          </a:p>
          <a:p>
            <a:pPr marL="342900" indent="-227013" defTabSz="4389438">
              <a:spcBef>
                <a:spcPct val="50000"/>
              </a:spcBef>
            </a:pPr>
            <a:r>
              <a:rPr lang="en-US" sz="2400" dirty="0" smtClean="0">
                <a:latin typeface="Lucida Sans Unicode" pitchFamily="34" charset="0"/>
                <a:cs typeface="Lucida Sans Unicode" pitchFamily="34" charset="0"/>
              </a:rPr>
              <a:t>This project was launched in May 2008 at the Math Funds of Knowledge Conference funded by the National Science Foundation (DRL#0736964)   </a:t>
            </a:r>
          </a:p>
          <a:p>
            <a:pPr>
              <a:buNone/>
            </a:pPr>
            <a:endParaRPr lang="en-US" dirty="0" smtClean="0"/>
          </a:p>
        </p:txBody>
      </p:sp>
      <p:sp>
        <p:nvSpPr>
          <p:cNvPr id="54274" name="Rectangle 2"/>
          <p:cNvSpPr>
            <a:spLocks noGrp="1" noChangeArrowheads="1"/>
          </p:cNvSpPr>
          <p:nvPr>
            <p:ph type="title"/>
          </p:nvPr>
        </p:nvSpPr>
        <p:spPr>
          <a:xfrm>
            <a:off x="533400" y="274638"/>
            <a:ext cx="8153400" cy="1143000"/>
          </a:xfrm>
        </p:spPr>
        <p:txBody>
          <a:bodyPr>
            <a:normAutofit/>
          </a:bodyPr>
          <a:lstStyle/>
          <a:p>
            <a:r>
              <a:rPr lang="en-US" sz="3600" dirty="0"/>
              <a:t>For More Information…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a:xfrm>
            <a:off x="228600" y="990600"/>
            <a:ext cx="8610600" cy="5562600"/>
          </a:xfrm>
        </p:spPr>
        <p:txBody>
          <a:bodyPr>
            <a:normAutofit fontScale="85000" lnSpcReduction="20000"/>
          </a:bodyPr>
          <a:lstStyle/>
          <a:p>
            <a:r>
              <a:rPr lang="en-US" sz="2800" dirty="0" smtClean="0">
                <a:solidFill>
                  <a:schemeClr val="accent2"/>
                </a:solidFill>
              </a:rPr>
              <a:t>PERSISTENT GAPS: </a:t>
            </a:r>
            <a:r>
              <a:rPr lang="en-US" sz="2800" dirty="0" smtClean="0"/>
              <a:t>Persistent gaps in mathematics learning opportunities and achievement between historically underrepresented students and their middle-class White counterparts are cause for concern. </a:t>
            </a:r>
            <a:r>
              <a:rPr lang="en-US" sz="1548" dirty="0" smtClean="0"/>
              <a:t>(NCES, 2003; NCES, 2007; see also Gutierrez, 2008; </a:t>
            </a:r>
            <a:r>
              <a:rPr lang="en-US" sz="1548" dirty="0" err="1" smtClean="0"/>
              <a:t>Lubienski</a:t>
            </a:r>
            <a:r>
              <a:rPr lang="en-US" sz="1548" dirty="0" smtClean="0"/>
              <a:t>, 2008) </a:t>
            </a:r>
          </a:p>
          <a:p>
            <a:pPr>
              <a:buNone/>
            </a:pPr>
            <a:endParaRPr lang="en-US" sz="2800" dirty="0" smtClean="0"/>
          </a:p>
          <a:p>
            <a:r>
              <a:rPr lang="en-US" sz="2800" dirty="0" smtClean="0">
                <a:solidFill>
                  <a:srgbClr val="C0504D"/>
                </a:solidFill>
              </a:rPr>
              <a:t>TEACHER PREPARARTION IN MATHEMATICS</a:t>
            </a:r>
            <a:r>
              <a:rPr lang="en-US" sz="2800" dirty="0" smtClean="0"/>
              <a:t>: Teachers are underprepared to teach mathematics effectively in diverse classrooms. </a:t>
            </a:r>
            <a:r>
              <a:rPr lang="en-US" sz="1548" dirty="0" smtClean="0"/>
              <a:t>(</a:t>
            </a:r>
            <a:r>
              <a:rPr lang="en-US" sz="1548" dirty="0" err="1" smtClean="0"/>
              <a:t>Hollins</a:t>
            </a:r>
            <a:r>
              <a:rPr lang="en-US" sz="1548" dirty="0" smtClean="0"/>
              <a:t> &amp; Guzman, 2005; Howard, 1999; Nieto, 2004; Rodriguez &amp; Kitchen, 2005; </a:t>
            </a:r>
            <a:r>
              <a:rPr lang="en-US" sz="1548" dirty="0" err="1" smtClean="0"/>
              <a:t>Sleeter</a:t>
            </a:r>
            <a:r>
              <a:rPr lang="en-US" sz="1548" dirty="0" smtClean="0"/>
              <a:t>, 2001) </a:t>
            </a:r>
          </a:p>
          <a:p>
            <a:endParaRPr lang="en-US" sz="2800" dirty="0" smtClean="0"/>
          </a:p>
          <a:p>
            <a:r>
              <a:rPr lang="en-US" sz="2800" dirty="0" smtClean="0">
                <a:solidFill>
                  <a:srgbClr val="C0504D"/>
                </a:solidFill>
              </a:rPr>
              <a:t>CONNECTION BETWEEN STUDENT MATH LEARNING AND EARLY CAREER TEACHING</a:t>
            </a:r>
            <a:r>
              <a:rPr lang="en-US" sz="2800" dirty="0" smtClean="0"/>
              <a:t>: Very little is known about how pre-service teachers transfer new understandings into early teaching experiences, or about the resulting impact on their preK-8 students’ mathematics learning. </a:t>
            </a:r>
            <a:r>
              <a:rPr lang="en-US" sz="1548" dirty="0" smtClean="0"/>
              <a:t>(</a:t>
            </a:r>
            <a:r>
              <a:rPr lang="en-US" sz="1548" dirty="0" err="1" smtClean="0"/>
              <a:t>Hollins</a:t>
            </a:r>
            <a:r>
              <a:rPr lang="en-US" sz="1548" dirty="0" smtClean="0"/>
              <a:t> and Guzman, 2005) </a:t>
            </a:r>
            <a:endParaRPr lang="en-US" sz="1548" dirty="0"/>
          </a:p>
        </p:txBody>
      </p:sp>
      <p:sp>
        <p:nvSpPr>
          <p:cNvPr id="47106" name="Rectangle 2"/>
          <p:cNvSpPr>
            <a:spLocks noGrp="1" noChangeArrowheads="1"/>
          </p:cNvSpPr>
          <p:nvPr>
            <p:ph type="title"/>
          </p:nvPr>
        </p:nvSpPr>
        <p:spPr>
          <a:xfrm>
            <a:off x="457200" y="0"/>
            <a:ext cx="8229600" cy="1143000"/>
          </a:xfrm>
        </p:spPr>
        <p:txBody>
          <a:bodyPr>
            <a:normAutofit/>
          </a:bodyPr>
          <a:lstStyle/>
          <a:p>
            <a:pPr eaLnBrk="1" fontAlgn="auto" hangingPunct="1">
              <a:spcAft>
                <a:spcPts val="0"/>
              </a:spcAft>
              <a:defRPr/>
            </a:pPr>
            <a:r>
              <a:rPr lang="en-US" dirty="0" smtClean="0"/>
              <a:t>Key Issues:</a:t>
            </a:r>
            <a:endParaRPr lang="en-US" dirty="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a:xfrm>
            <a:off x="533400" y="1295400"/>
            <a:ext cx="8382000" cy="5148072"/>
          </a:xfrm>
        </p:spPr>
        <p:txBody>
          <a:bodyPr>
            <a:normAutofit/>
          </a:bodyPr>
          <a:lstStyle/>
          <a:p>
            <a:r>
              <a:rPr lang="en-US" sz="2800" dirty="0" smtClean="0"/>
              <a:t>To design and study ways to support pre-service (PST) and early career teachers in developing teaching competencies that connect rich mathematics, children’s mathematical thinking and community/culturally-based funds of knowledge to advance mathematical learning of children.</a:t>
            </a:r>
          </a:p>
          <a:p>
            <a:endParaRPr lang="en-US" sz="2800" dirty="0" smtClean="0"/>
          </a:p>
          <a:p>
            <a:pPr lvl="1"/>
            <a:r>
              <a:rPr lang="en-US" sz="2000" dirty="0" smtClean="0"/>
              <a:t>Mathematics Methods course modules</a:t>
            </a:r>
          </a:p>
          <a:p>
            <a:pPr lvl="1"/>
            <a:r>
              <a:rPr lang="en-US" sz="2000" dirty="0" smtClean="0"/>
              <a:t>Professional development support and on-line networking for early career teachers</a:t>
            </a:r>
          </a:p>
          <a:p>
            <a:pPr lvl="1"/>
            <a:r>
              <a:rPr lang="en-US" sz="2000" dirty="0" smtClean="0"/>
              <a:t>Research that connects to student learning outcomes</a:t>
            </a:r>
            <a:endParaRPr lang="en-US" sz="2000" dirty="0"/>
          </a:p>
        </p:txBody>
      </p:sp>
      <p:sp>
        <p:nvSpPr>
          <p:cNvPr id="47106" name="Rectangle 2"/>
          <p:cNvSpPr>
            <a:spLocks noGrp="1" noChangeArrowheads="1"/>
          </p:cNvSpPr>
          <p:nvPr>
            <p:ph type="title"/>
          </p:nvPr>
        </p:nvSpPr>
        <p:spPr/>
        <p:txBody>
          <a:bodyPr>
            <a:normAutofit/>
          </a:bodyPr>
          <a:lstStyle/>
          <a:p>
            <a:pPr eaLnBrk="1" fontAlgn="auto" hangingPunct="1">
              <a:spcAft>
                <a:spcPts val="0"/>
              </a:spcAft>
              <a:defRPr/>
            </a:pPr>
            <a:r>
              <a:rPr lang="en-US" i="1" dirty="0" smtClean="0"/>
              <a:t>TEACH MATH</a:t>
            </a:r>
            <a:r>
              <a:rPr lang="en-US" dirty="0" smtClean="0"/>
              <a:t>: Prime Directive</a:t>
            </a:r>
            <a:endParaRPr lang="en-US" dirty="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3012" name="Object 4"/>
          <p:cNvGraphicFramePr>
            <a:graphicFrameLocks noChangeAspect="1"/>
          </p:cNvGraphicFramePr>
          <p:nvPr>
            <p:ph idx="1"/>
          </p:nvPr>
        </p:nvGraphicFramePr>
        <p:xfrm>
          <a:off x="739303" y="1524000"/>
          <a:ext cx="8404697" cy="5029200"/>
        </p:xfrm>
        <a:graphic>
          <a:graphicData uri="http://schemas.openxmlformats.org/presentationml/2006/ole">
            <p:oleObj spid="_x0000_s66562" name="Document" r:id="rId4" imgW="5486400" imgH="3282696" progId="Word.Document.8">
              <p:embed/>
            </p:oleObj>
          </a:graphicData>
        </a:graphic>
      </p:graphicFrame>
      <p:sp>
        <p:nvSpPr>
          <p:cNvPr id="43010" name="Rectangle 2"/>
          <p:cNvSpPr>
            <a:spLocks noGrp="1" noChangeArrowheads="1"/>
          </p:cNvSpPr>
          <p:nvPr>
            <p:ph type="title"/>
          </p:nvPr>
        </p:nvSpPr>
        <p:spPr>
          <a:xfrm>
            <a:off x="457200" y="0"/>
            <a:ext cx="8686800" cy="1371600"/>
          </a:xfrm>
        </p:spPr>
        <p:txBody>
          <a:bodyPr>
            <a:normAutofit/>
          </a:bodyPr>
          <a:lstStyle/>
          <a:p>
            <a:pPr eaLnBrk="1" fontAlgn="auto" hangingPunct="1">
              <a:spcAft>
                <a:spcPts val="0"/>
              </a:spcAft>
              <a:defRPr/>
            </a:pPr>
            <a:r>
              <a:rPr lang="en-US" sz="3600" i="1" dirty="0" smtClean="0">
                <a:ea typeface="+mj-ea"/>
                <a:cs typeface="+mj-cs"/>
              </a:rPr>
              <a:t>TEACH MATH</a:t>
            </a:r>
            <a:r>
              <a:rPr lang="en-US" sz="3600" dirty="0" smtClean="0">
                <a:ea typeface="+mj-ea"/>
                <a:cs typeface="+mj-cs"/>
              </a:rPr>
              <a:t>: Theoretical Framework</a:t>
            </a:r>
            <a:endParaRPr lang="en-US" sz="5400" dirty="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3"/>
          <p:cNvSpPr>
            <a:spLocks noGrp="1" noChangeArrowheads="1"/>
          </p:cNvSpPr>
          <p:nvPr>
            <p:ph idx="1"/>
          </p:nvPr>
        </p:nvSpPr>
        <p:spPr>
          <a:xfrm>
            <a:off x="0" y="1143000"/>
            <a:ext cx="9144000" cy="5410200"/>
          </a:xfrm>
        </p:spPr>
        <p:txBody>
          <a:bodyPr>
            <a:noAutofit/>
          </a:bodyPr>
          <a:lstStyle/>
          <a:p>
            <a:pPr>
              <a:lnSpc>
                <a:spcPct val="90000"/>
              </a:lnSpc>
            </a:pPr>
            <a:r>
              <a:rPr lang="en-US" sz="2800" dirty="0" smtClean="0"/>
              <a:t>Effectiveness of instruction that focuses on children’s mathematical thinking </a:t>
            </a:r>
          </a:p>
          <a:p>
            <a:pPr>
              <a:lnSpc>
                <a:spcPct val="90000"/>
              </a:lnSpc>
            </a:pPr>
            <a:r>
              <a:rPr lang="en-US" sz="1400" dirty="0" smtClean="0"/>
              <a:t>Carpenter, </a:t>
            </a:r>
            <a:r>
              <a:rPr lang="en-US" sz="1400" dirty="0" err="1" smtClean="0"/>
              <a:t>Fennema</a:t>
            </a:r>
            <a:r>
              <a:rPr lang="en-US" sz="1400" dirty="0" smtClean="0"/>
              <a:t>, Peterson, Chiang &amp; </a:t>
            </a:r>
            <a:r>
              <a:rPr lang="en-US" sz="1400" dirty="0" err="1" smtClean="0"/>
              <a:t>Loef</a:t>
            </a:r>
            <a:r>
              <a:rPr lang="en-US" sz="1400" dirty="0" smtClean="0"/>
              <a:t>, 1989; Carpenter, </a:t>
            </a:r>
            <a:r>
              <a:rPr lang="en-US" sz="1400" dirty="0" err="1" smtClean="0"/>
              <a:t>Franke</a:t>
            </a:r>
            <a:r>
              <a:rPr lang="en-US" sz="1400" dirty="0" smtClean="0"/>
              <a:t>, Jacobs &amp; </a:t>
            </a:r>
            <a:r>
              <a:rPr lang="en-US" sz="1400" dirty="0" err="1" smtClean="0"/>
              <a:t>Fennema</a:t>
            </a:r>
            <a:r>
              <a:rPr lang="en-US" sz="1400" dirty="0" smtClean="0"/>
              <a:t>, 1998; </a:t>
            </a:r>
            <a:r>
              <a:rPr lang="en-US" sz="1400" dirty="0" err="1" smtClean="0"/>
              <a:t>Fennema</a:t>
            </a:r>
            <a:r>
              <a:rPr lang="en-US" sz="1400" dirty="0" smtClean="0"/>
              <a:t>, Carpenter, </a:t>
            </a:r>
            <a:r>
              <a:rPr lang="en-US" sz="1400" dirty="0" err="1" smtClean="0"/>
              <a:t>Franke</a:t>
            </a:r>
            <a:r>
              <a:rPr lang="en-US" sz="1400" dirty="0" smtClean="0"/>
              <a:t>, Levi, Jacobs &amp; </a:t>
            </a:r>
            <a:r>
              <a:rPr lang="en-US" sz="1400" dirty="0" err="1" smtClean="0"/>
              <a:t>Empson</a:t>
            </a:r>
            <a:r>
              <a:rPr lang="en-US" sz="1400" dirty="0" smtClean="0"/>
              <a:t>, 1996</a:t>
            </a:r>
          </a:p>
          <a:p>
            <a:pPr>
              <a:lnSpc>
                <a:spcPct val="90000"/>
              </a:lnSpc>
            </a:pPr>
            <a:endParaRPr lang="en-US" sz="1400" dirty="0" smtClean="0"/>
          </a:p>
          <a:p>
            <a:pPr>
              <a:lnSpc>
                <a:spcPct val="90000"/>
              </a:lnSpc>
            </a:pPr>
            <a:r>
              <a:rPr lang="en-US" sz="2800" dirty="0" smtClean="0"/>
              <a:t>Effectiveness of instruction drawing on students’ cultural, linguistic and community-based knowledge </a:t>
            </a:r>
          </a:p>
          <a:p>
            <a:pPr>
              <a:lnSpc>
                <a:spcPct val="90000"/>
              </a:lnSpc>
            </a:pPr>
            <a:r>
              <a:rPr lang="en-US" sz="1400" dirty="0" smtClean="0"/>
              <a:t>Ladson-Billings, 1994; Lee, 2007; Silver &amp; Stein, 1996; Turner, </a:t>
            </a:r>
            <a:r>
              <a:rPr lang="en-US" sz="1400" dirty="0" err="1" smtClean="0"/>
              <a:t>Celedón-Pattichis</a:t>
            </a:r>
            <a:r>
              <a:rPr lang="en-US" sz="1400" dirty="0" smtClean="0"/>
              <a:t> &amp; Marshall, 2008</a:t>
            </a:r>
          </a:p>
          <a:p>
            <a:pPr>
              <a:lnSpc>
                <a:spcPct val="90000"/>
              </a:lnSpc>
              <a:buNone/>
            </a:pPr>
            <a:endParaRPr lang="en-US" sz="1400" dirty="0" smtClean="0"/>
          </a:p>
          <a:p>
            <a:pPr>
              <a:lnSpc>
                <a:spcPct val="90000"/>
              </a:lnSpc>
            </a:pPr>
            <a:r>
              <a:rPr lang="en-US" sz="2800" dirty="0" smtClean="0"/>
              <a:t>Need for teachers to understand how students’ home and community-based </a:t>
            </a:r>
            <a:r>
              <a:rPr lang="en-US" sz="2800" i="1" dirty="0" smtClean="0"/>
              <a:t>funds of knowledge</a:t>
            </a:r>
            <a:r>
              <a:rPr lang="en-US" sz="2800" dirty="0" smtClean="0"/>
              <a:t> can support their mathematical learning </a:t>
            </a:r>
          </a:p>
          <a:p>
            <a:pPr>
              <a:lnSpc>
                <a:spcPct val="90000"/>
              </a:lnSpc>
            </a:pPr>
            <a:r>
              <a:rPr lang="en-US" sz="1400" dirty="0" smtClean="0"/>
              <a:t>Civil, 2002; </a:t>
            </a:r>
            <a:r>
              <a:rPr lang="en-US" sz="1400" dirty="0" err="1" smtClean="0"/>
              <a:t>González</a:t>
            </a:r>
            <a:r>
              <a:rPr lang="en-US" sz="1400" dirty="0" smtClean="0"/>
              <a:t>, Andrade, Civil, &amp; Moll, 2001; </a:t>
            </a:r>
            <a:r>
              <a:rPr lang="en-US" sz="1400" dirty="0" err="1" smtClean="0"/>
              <a:t>González</a:t>
            </a:r>
            <a:r>
              <a:rPr lang="en-US" sz="1400" dirty="0" smtClean="0"/>
              <a:t>, Moll &amp; </a:t>
            </a:r>
            <a:r>
              <a:rPr lang="en-US" sz="1400" dirty="0" err="1" smtClean="0"/>
              <a:t>Amanti</a:t>
            </a:r>
            <a:r>
              <a:rPr lang="en-US" sz="1400" dirty="0" smtClean="0"/>
              <a:t>, 2005; Moll, </a:t>
            </a:r>
            <a:r>
              <a:rPr lang="en-US" sz="1400" dirty="0" err="1" smtClean="0"/>
              <a:t>Amanti</a:t>
            </a:r>
            <a:r>
              <a:rPr lang="en-US" sz="1400" dirty="0" smtClean="0"/>
              <a:t>, Neff &amp; Gonzalez, 1992</a:t>
            </a:r>
          </a:p>
        </p:txBody>
      </p:sp>
      <p:sp>
        <p:nvSpPr>
          <p:cNvPr id="55298" name="Rectangle 2"/>
          <p:cNvSpPr>
            <a:spLocks noGrp="1" noChangeArrowheads="1"/>
          </p:cNvSpPr>
          <p:nvPr>
            <p:ph type="title"/>
          </p:nvPr>
        </p:nvSpPr>
        <p:spPr>
          <a:xfrm>
            <a:off x="0" y="0"/>
            <a:ext cx="9144000" cy="990600"/>
          </a:xfrm>
        </p:spPr>
        <p:txBody>
          <a:bodyPr>
            <a:normAutofit/>
          </a:bodyPr>
          <a:lstStyle/>
          <a:p>
            <a:pPr eaLnBrk="1" fontAlgn="auto" hangingPunct="1">
              <a:spcAft>
                <a:spcPts val="0"/>
              </a:spcAft>
              <a:defRPr/>
            </a:pPr>
            <a:r>
              <a:rPr lang="en-US" sz="3600" i="1" dirty="0" smtClean="0">
                <a:ea typeface="+mj-ea"/>
                <a:cs typeface="+mj-cs"/>
              </a:rPr>
              <a:t>TEACH MATH</a:t>
            </a:r>
            <a:r>
              <a:rPr lang="en-US" sz="3600" dirty="0" smtClean="0">
                <a:ea typeface="+mj-ea"/>
                <a:cs typeface="+mj-cs"/>
              </a:rPr>
              <a:t>: Theoretical Perspectives</a:t>
            </a:r>
            <a:endParaRPr lang="en-US" sz="3600" dirty="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a:xfrm>
            <a:off x="0" y="838200"/>
            <a:ext cx="9144000" cy="5715000"/>
          </a:xfrm>
        </p:spPr>
        <p:txBody>
          <a:bodyPr>
            <a:noAutofit/>
          </a:bodyPr>
          <a:lstStyle/>
          <a:p>
            <a:r>
              <a:rPr lang="en-US" sz="1800" dirty="0" smtClean="0">
                <a:solidFill>
                  <a:srgbClr val="CC0000"/>
                </a:solidFill>
              </a:rPr>
              <a:t>1. How do pre-service teachers’ knowledge, beliefs, dispositions, and practices related to integrating children’s mathematical thinking and children’s cultural, linguistic, and community-based funds of knowledge in mathematics instruction </a:t>
            </a:r>
            <a:r>
              <a:rPr lang="en-US" sz="1800" i="1" dirty="0" smtClean="0">
                <a:solidFill>
                  <a:srgbClr val="CC0000"/>
                </a:solidFill>
              </a:rPr>
              <a:t>change </a:t>
            </a:r>
            <a:r>
              <a:rPr lang="en-US" sz="1800" dirty="0" smtClean="0">
                <a:solidFill>
                  <a:srgbClr val="CC0000"/>
                </a:solidFill>
              </a:rPr>
              <a:t>as a result of a series of instructional modules for mathematics methods courses?</a:t>
            </a:r>
          </a:p>
          <a:p>
            <a:endParaRPr lang="en-US" sz="1800" dirty="0" smtClean="0">
              <a:solidFill>
                <a:srgbClr val="CC0000"/>
              </a:solidFill>
            </a:endParaRPr>
          </a:p>
          <a:p>
            <a:r>
              <a:rPr lang="en-US" sz="1800" dirty="0" smtClean="0"/>
              <a:t>2.  How do local instructor, course, program, university, and community contexts mediate the implementation of these modules?</a:t>
            </a:r>
          </a:p>
          <a:p>
            <a:endParaRPr lang="en-US" sz="1800" dirty="0" smtClean="0"/>
          </a:p>
          <a:p>
            <a:r>
              <a:rPr lang="en-US" sz="1800" dirty="0" smtClean="0"/>
              <a:t>3. What supports and challenges do pre-service and early career teachers face in implementing instructional practices in their preK-8 classrooms that integrate children’s mathematical thinking and children’s cultural, linguistic, and community-based funds of knowledge, and how do they negotiate these challenges?</a:t>
            </a:r>
          </a:p>
          <a:p>
            <a:endParaRPr lang="en-US" sz="1800" dirty="0" smtClean="0"/>
          </a:p>
          <a:p>
            <a:r>
              <a:rPr lang="en-US" sz="1800" dirty="0" smtClean="0"/>
              <a:t>4. What are the relationships between early career teachers’ knowledge, beliefs, dispositions and instructional practices and their preK-8 students’ mathematics learning and dispositions?</a:t>
            </a:r>
          </a:p>
          <a:p>
            <a:pPr eaLnBrk="1" hangingPunct="1">
              <a:buNone/>
            </a:pPr>
            <a:endParaRPr lang="en-US" sz="1800" dirty="0" smtClean="0"/>
          </a:p>
          <a:p>
            <a:pPr>
              <a:buNone/>
            </a:pPr>
            <a:endParaRPr lang="en-US" sz="1200" i="1" dirty="0" smtClean="0">
              <a:solidFill>
                <a:schemeClr val="tx2">
                  <a:lumMod val="60000"/>
                  <a:lumOff val="40000"/>
                </a:schemeClr>
              </a:solidFill>
            </a:endParaRPr>
          </a:p>
          <a:p>
            <a:pPr eaLnBrk="1" hangingPunct="1">
              <a:buNone/>
            </a:pPr>
            <a:endParaRPr lang="en-US" sz="1800" dirty="0"/>
          </a:p>
        </p:txBody>
      </p:sp>
      <p:sp>
        <p:nvSpPr>
          <p:cNvPr id="47106" name="Rectangle 2"/>
          <p:cNvSpPr>
            <a:spLocks noGrp="1" noChangeArrowheads="1"/>
          </p:cNvSpPr>
          <p:nvPr>
            <p:ph type="title"/>
          </p:nvPr>
        </p:nvSpPr>
        <p:spPr>
          <a:xfrm>
            <a:off x="381000" y="0"/>
            <a:ext cx="8229600" cy="944562"/>
          </a:xfrm>
        </p:spPr>
        <p:txBody>
          <a:bodyPr>
            <a:normAutofit fontScale="90000"/>
          </a:bodyPr>
          <a:lstStyle/>
          <a:p>
            <a:pPr eaLnBrk="1" fontAlgn="auto" hangingPunct="1">
              <a:spcAft>
                <a:spcPts val="0"/>
              </a:spcAft>
              <a:defRPr/>
            </a:pPr>
            <a:r>
              <a:rPr lang="en-US" i="1" dirty="0" smtClean="0">
                <a:ea typeface="+mj-ea"/>
                <a:cs typeface="+mj-cs"/>
              </a:rPr>
              <a:t>TEACH MATH: </a:t>
            </a:r>
            <a:r>
              <a:rPr lang="en-US" dirty="0" smtClean="0">
                <a:ea typeface="+mj-ea"/>
                <a:cs typeface="+mj-cs"/>
              </a:rPr>
              <a:t>Research Questions</a:t>
            </a:r>
            <a:endParaRPr lang="en-US" dirty="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138"/>
            <a:ext cx="8534400" cy="4525962"/>
          </a:xfrm>
        </p:spPr>
        <p:txBody>
          <a:bodyPr>
            <a:normAutofit/>
          </a:bodyPr>
          <a:lstStyle/>
          <a:p>
            <a:pPr marL="0" indent="-256032" eaLnBrk="1" fontAlgn="auto" hangingPunct="1">
              <a:lnSpc>
                <a:spcPct val="115000"/>
              </a:lnSpc>
              <a:spcBef>
                <a:spcPts val="0"/>
              </a:spcBef>
              <a:spcAft>
                <a:spcPts val="1000"/>
              </a:spcAft>
              <a:buFont typeface="Wingdings 3"/>
              <a:buNone/>
              <a:defRPr/>
            </a:pPr>
            <a:r>
              <a:rPr lang="en-US" sz="4000" dirty="0" smtClean="0">
                <a:latin typeface="Calibri"/>
                <a:ea typeface="Times New Roman"/>
                <a:cs typeface="Times New Roman"/>
              </a:rPr>
              <a:t> </a:t>
            </a:r>
          </a:p>
          <a:p>
            <a:pPr marL="365760" indent="-256032" eaLnBrk="1" fontAlgn="auto" hangingPunct="1">
              <a:spcAft>
                <a:spcPts val="0"/>
              </a:spcAft>
              <a:buFont typeface="Wingdings 3"/>
              <a:buNone/>
              <a:defRPr/>
            </a:pPr>
            <a:endParaRPr lang="en-US" dirty="0" smtClean="0">
              <a:ea typeface="+mn-ea"/>
              <a:cs typeface="+mn-cs"/>
            </a:endParaRPr>
          </a:p>
          <a:p>
            <a:pPr marL="365760" indent="-256032" eaLnBrk="1" fontAlgn="auto" hangingPunct="1">
              <a:spcAft>
                <a:spcPts val="0"/>
              </a:spcAft>
              <a:buFont typeface="Wingdings 3"/>
              <a:buNone/>
              <a:defRPr/>
            </a:pPr>
            <a:r>
              <a:rPr lang="en-US" dirty="0" smtClean="0">
                <a:ea typeface="+mn-ea"/>
                <a:cs typeface="+mn-cs"/>
              </a:rPr>
              <a:t>					</a:t>
            </a:r>
          </a:p>
        </p:txBody>
      </p:sp>
      <p:sp>
        <p:nvSpPr>
          <p:cNvPr id="3" name="Title 2"/>
          <p:cNvSpPr>
            <a:spLocks noGrp="1"/>
          </p:cNvSpPr>
          <p:nvPr>
            <p:ph type="title"/>
          </p:nvPr>
        </p:nvSpPr>
        <p:spPr>
          <a:xfrm>
            <a:off x="457200" y="256179"/>
            <a:ext cx="8229600" cy="1357735"/>
          </a:xfrm>
        </p:spPr>
        <p:txBody>
          <a:bodyPr>
            <a:normAutofit fontScale="90000"/>
          </a:bodyPr>
          <a:lstStyle/>
          <a:p>
            <a:pPr eaLnBrk="1" fontAlgn="auto" hangingPunct="1">
              <a:spcAft>
                <a:spcPts val="0"/>
              </a:spcAft>
              <a:defRPr/>
            </a:pPr>
            <a:r>
              <a:rPr lang="en-US" sz="3100" dirty="0" smtClean="0">
                <a:ea typeface="+mj-ea"/>
                <a:cs typeface="+mj-cs"/>
              </a:rPr>
              <a:t>Conjectured Learning Trajectory for PSTs and Early Career Mathematics Teachers</a:t>
            </a:r>
            <a:r>
              <a:rPr lang="en-US" sz="2400" dirty="0" smtClean="0">
                <a:ea typeface="+mj-ea"/>
                <a:cs typeface="+mj-cs"/>
              </a:rPr>
              <a:t/>
            </a:r>
            <a:br>
              <a:rPr lang="en-US" sz="2400" dirty="0" smtClean="0">
                <a:ea typeface="+mj-ea"/>
                <a:cs typeface="+mj-cs"/>
              </a:rPr>
            </a:br>
            <a:r>
              <a:rPr lang="en-US" sz="2400" dirty="0" smtClean="0">
                <a:ea typeface="+mj-ea"/>
                <a:cs typeface="+mj-cs"/>
              </a:rPr>
              <a:t>(Adapted from Mason, 2008)</a:t>
            </a:r>
            <a:endParaRPr lang="en-US" sz="3100" dirty="0">
              <a:ea typeface="+mj-ea"/>
              <a:cs typeface="+mj-cs"/>
            </a:endParaRPr>
          </a:p>
        </p:txBody>
      </p:sp>
      <p:sp>
        <p:nvSpPr>
          <p:cNvPr id="47107" name="TextBox 14"/>
          <p:cNvSpPr txBox="1">
            <a:spLocks noChangeArrowheads="1"/>
          </p:cNvSpPr>
          <p:nvPr/>
        </p:nvSpPr>
        <p:spPr bwMode="auto">
          <a:xfrm>
            <a:off x="228600" y="1828800"/>
            <a:ext cx="1447800" cy="485775"/>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Attention</a:t>
            </a:r>
          </a:p>
        </p:txBody>
      </p:sp>
      <p:sp>
        <p:nvSpPr>
          <p:cNvPr id="47108" name="TextBox 15"/>
          <p:cNvSpPr txBox="1">
            <a:spLocks noChangeArrowheads="1"/>
          </p:cNvSpPr>
          <p:nvPr/>
        </p:nvSpPr>
        <p:spPr bwMode="auto">
          <a:xfrm>
            <a:off x="838200" y="2590800"/>
            <a:ext cx="1752600" cy="485775"/>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Awareness</a:t>
            </a:r>
          </a:p>
        </p:txBody>
      </p:sp>
      <p:sp>
        <p:nvSpPr>
          <p:cNvPr id="47109" name="TextBox 16"/>
          <p:cNvSpPr txBox="1">
            <a:spLocks noChangeArrowheads="1"/>
          </p:cNvSpPr>
          <p:nvPr/>
        </p:nvSpPr>
        <p:spPr bwMode="auto">
          <a:xfrm>
            <a:off x="1828800" y="3429000"/>
            <a:ext cx="4495800" cy="485775"/>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Making Emergent Connections</a:t>
            </a:r>
          </a:p>
        </p:txBody>
      </p:sp>
      <p:sp>
        <p:nvSpPr>
          <p:cNvPr id="47110" name="TextBox 17"/>
          <p:cNvSpPr txBox="1">
            <a:spLocks noChangeArrowheads="1"/>
          </p:cNvSpPr>
          <p:nvPr/>
        </p:nvSpPr>
        <p:spPr bwMode="auto">
          <a:xfrm>
            <a:off x="3048000" y="4343400"/>
            <a:ext cx="4572000" cy="485775"/>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Making Meaningful Connections</a:t>
            </a:r>
          </a:p>
        </p:txBody>
      </p:sp>
      <p:sp>
        <p:nvSpPr>
          <p:cNvPr id="47111" name="TextBox 18"/>
          <p:cNvSpPr txBox="1">
            <a:spLocks noChangeArrowheads="1"/>
          </p:cNvSpPr>
          <p:nvPr/>
        </p:nvSpPr>
        <p:spPr bwMode="auto">
          <a:xfrm>
            <a:off x="2362200" y="5257800"/>
            <a:ext cx="6553200" cy="850900"/>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Integrating &amp; Incorporating Multiple Knowledge Bases in Mathematics Instruction</a:t>
            </a:r>
          </a:p>
        </p:txBody>
      </p:sp>
      <p:cxnSp>
        <p:nvCxnSpPr>
          <p:cNvPr id="35" name="Straight Connector 34"/>
          <p:cNvCxnSpPr>
            <a:stCxn id="47107" idx="3"/>
          </p:cNvCxnSpPr>
          <p:nvPr/>
        </p:nvCxnSpPr>
        <p:spPr>
          <a:xfrm flipV="1">
            <a:off x="1690688" y="2070100"/>
            <a:ext cx="381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1790701" y="2324100"/>
            <a:ext cx="5334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7108" idx="3"/>
          </p:cNvCxnSpPr>
          <p:nvPr/>
        </p:nvCxnSpPr>
        <p:spPr>
          <a:xfrm flipV="1">
            <a:off x="2605088" y="2832100"/>
            <a:ext cx="1219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505201" y="3124200"/>
            <a:ext cx="6096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7109" idx="3"/>
          </p:cNvCxnSpPr>
          <p:nvPr/>
        </p:nvCxnSpPr>
        <p:spPr>
          <a:xfrm flipV="1">
            <a:off x="6338888" y="3670300"/>
            <a:ext cx="533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515101" y="4000500"/>
            <a:ext cx="6858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7110" idx="3"/>
          </p:cNvCxnSpPr>
          <p:nvPr/>
        </p:nvCxnSpPr>
        <p:spPr>
          <a:xfrm flipV="1">
            <a:off x="7634288" y="4584700"/>
            <a:ext cx="533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7810501" y="4914900"/>
            <a:ext cx="6858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05800" cy="914400"/>
          </a:xfrm>
        </p:spPr>
        <p:txBody>
          <a:bodyPr/>
          <a:lstStyle/>
          <a:p>
            <a:r>
              <a:rPr lang="en-US" i="1" dirty="0" smtClean="0"/>
              <a:t>TEACH MATH: </a:t>
            </a:r>
            <a:r>
              <a:rPr lang="en-US" dirty="0" smtClean="0"/>
              <a:t>Methods &amp; Data</a:t>
            </a:r>
            <a:endParaRPr lang="en-US" dirty="0"/>
          </a:p>
        </p:txBody>
      </p:sp>
      <p:sp>
        <p:nvSpPr>
          <p:cNvPr id="5" name="Text Placeholder 4"/>
          <p:cNvSpPr>
            <a:spLocks noGrp="1"/>
          </p:cNvSpPr>
          <p:nvPr>
            <p:ph type="body" idx="1"/>
          </p:nvPr>
        </p:nvSpPr>
        <p:spPr>
          <a:xfrm>
            <a:off x="228600" y="914400"/>
            <a:ext cx="4267200" cy="685800"/>
          </a:xfrm>
        </p:spPr>
        <p:txBody>
          <a:bodyPr/>
          <a:lstStyle/>
          <a:p>
            <a:pPr algn="ctr"/>
            <a:r>
              <a:rPr lang="en-US" dirty="0" smtClean="0"/>
              <a:t>RESEARCH DESIGN</a:t>
            </a:r>
            <a:endParaRPr lang="en-US" dirty="0"/>
          </a:p>
        </p:txBody>
      </p:sp>
      <p:sp>
        <p:nvSpPr>
          <p:cNvPr id="7" name="Text Placeholder 6"/>
          <p:cNvSpPr>
            <a:spLocks noGrp="1"/>
          </p:cNvSpPr>
          <p:nvPr>
            <p:ph type="body" sz="half" idx="3"/>
          </p:nvPr>
        </p:nvSpPr>
        <p:spPr>
          <a:xfrm>
            <a:off x="4648200" y="914400"/>
            <a:ext cx="4267200" cy="685800"/>
          </a:xfrm>
        </p:spPr>
        <p:txBody>
          <a:bodyPr/>
          <a:lstStyle/>
          <a:p>
            <a:pPr algn="ctr"/>
            <a:r>
              <a:rPr lang="en-US" dirty="0" smtClean="0"/>
              <a:t>RESEARCH SITES</a:t>
            </a:r>
            <a:endParaRPr lang="en-US" dirty="0"/>
          </a:p>
        </p:txBody>
      </p:sp>
      <p:sp>
        <p:nvSpPr>
          <p:cNvPr id="6" name="Content Placeholder 5"/>
          <p:cNvSpPr>
            <a:spLocks noGrp="1"/>
          </p:cNvSpPr>
          <p:nvPr>
            <p:ph sz="quarter" idx="2"/>
          </p:nvPr>
        </p:nvSpPr>
        <p:spPr>
          <a:xfrm>
            <a:off x="228600" y="1600200"/>
            <a:ext cx="4267200" cy="5257800"/>
          </a:xfrm>
          <a:ln w="28575" cmpd="sng">
            <a:solidFill>
              <a:schemeClr val="tx2"/>
            </a:solidFill>
            <a:prstDash val="solid"/>
          </a:ln>
        </p:spPr>
        <p:txBody>
          <a:bodyPr>
            <a:normAutofit fontScale="77500" lnSpcReduction="20000"/>
          </a:bodyPr>
          <a:lstStyle/>
          <a:p>
            <a:r>
              <a:rPr lang="en-US" dirty="0" smtClean="0"/>
              <a:t>Ongoing cross-sectional study</a:t>
            </a:r>
          </a:p>
          <a:p>
            <a:endParaRPr lang="en-US" dirty="0" smtClean="0"/>
          </a:p>
          <a:p>
            <a:r>
              <a:rPr lang="en-US" dirty="0" smtClean="0"/>
              <a:t>Mathematics methods courses at 6 institutions</a:t>
            </a:r>
          </a:p>
          <a:p>
            <a:endParaRPr lang="en-US" dirty="0" smtClean="0"/>
          </a:p>
          <a:p>
            <a:r>
              <a:rPr lang="en-US" dirty="0" smtClean="0"/>
              <a:t>540 teacher participants over 3 years</a:t>
            </a:r>
          </a:p>
          <a:p>
            <a:endParaRPr lang="en-US" dirty="0" smtClean="0"/>
          </a:p>
          <a:p>
            <a:r>
              <a:rPr lang="en-US" dirty="0" smtClean="0"/>
              <a:t>Data instruments: </a:t>
            </a:r>
          </a:p>
          <a:p>
            <a:pPr lvl="1"/>
            <a:r>
              <a:rPr lang="en-US" dirty="0" smtClean="0"/>
              <a:t>Pre-post Belief surveys</a:t>
            </a:r>
          </a:p>
          <a:p>
            <a:pPr lvl="1"/>
            <a:r>
              <a:rPr lang="en-US" dirty="0" smtClean="0"/>
              <a:t>Pre-post Math knowledge assessment</a:t>
            </a:r>
          </a:p>
          <a:p>
            <a:pPr lvl="1"/>
            <a:r>
              <a:rPr lang="en-US" dirty="0" smtClean="0"/>
              <a:t>Pre-post Interviews</a:t>
            </a:r>
          </a:p>
          <a:p>
            <a:pPr lvl="1"/>
            <a:r>
              <a:rPr lang="en-US" dirty="0" smtClean="0"/>
              <a:t>Teacher work samples</a:t>
            </a:r>
          </a:p>
          <a:p>
            <a:pPr lvl="1"/>
            <a:r>
              <a:rPr lang="en-US" dirty="0" smtClean="0"/>
              <a:t>Instructor Reflections</a:t>
            </a:r>
          </a:p>
          <a:p>
            <a:pPr lvl="1"/>
            <a:r>
              <a:rPr lang="en-US" dirty="0" smtClean="0"/>
              <a:t>Video/audio tape of methods course &amp; PD sessions</a:t>
            </a:r>
          </a:p>
          <a:p>
            <a:endParaRPr lang="en-US" dirty="0" smtClean="0"/>
          </a:p>
          <a:p>
            <a:r>
              <a:rPr lang="en-US" dirty="0" smtClean="0"/>
              <a:t>Qualitative Analysis: Analytic Induction </a:t>
            </a:r>
            <a:r>
              <a:rPr lang="en-US" sz="1546" dirty="0" smtClean="0"/>
              <a:t>(</a:t>
            </a:r>
            <a:r>
              <a:rPr lang="en-US" sz="1546" dirty="0" err="1" smtClean="0"/>
              <a:t>Bogdan</a:t>
            </a:r>
            <a:r>
              <a:rPr lang="en-US" sz="1546" dirty="0" smtClean="0"/>
              <a:t> &amp; </a:t>
            </a:r>
            <a:r>
              <a:rPr lang="en-US" sz="1546" dirty="0" err="1" smtClean="0"/>
              <a:t>Biklin</a:t>
            </a:r>
            <a:r>
              <a:rPr lang="en-US" sz="1546" dirty="0" smtClean="0"/>
              <a:t>, 1992)</a:t>
            </a:r>
          </a:p>
        </p:txBody>
      </p:sp>
      <p:sp>
        <p:nvSpPr>
          <p:cNvPr id="8" name="Content Placeholder 7"/>
          <p:cNvSpPr>
            <a:spLocks noGrp="1"/>
          </p:cNvSpPr>
          <p:nvPr>
            <p:ph sz="quarter" idx="4"/>
          </p:nvPr>
        </p:nvSpPr>
        <p:spPr>
          <a:xfrm>
            <a:off x="4648200" y="1600200"/>
            <a:ext cx="4267199" cy="5257800"/>
          </a:xfrm>
          <a:ln w="28575" cmpd="sng">
            <a:solidFill>
              <a:schemeClr val="tx2"/>
            </a:solidFill>
            <a:prstDash val="solid"/>
          </a:ln>
        </p:spPr>
        <p:txBody>
          <a:bodyPr>
            <a:normAutofit/>
          </a:bodyPr>
          <a:lstStyle/>
          <a:p>
            <a:r>
              <a:rPr lang="en-US" dirty="0" smtClean="0"/>
              <a:t>URBAN:</a:t>
            </a:r>
          </a:p>
          <a:p>
            <a:pPr lvl="1"/>
            <a:r>
              <a:rPr lang="en-US" dirty="0" smtClean="0"/>
              <a:t>CUNY: Queens College</a:t>
            </a:r>
          </a:p>
          <a:p>
            <a:pPr lvl="1"/>
            <a:r>
              <a:rPr lang="en-US" dirty="0" smtClean="0"/>
              <a:t>University of Washington Tacoma</a:t>
            </a:r>
          </a:p>
          <a:p>
            <a:pPr lvl="1"/>
            <a:endParaRPr lang="en-US" dirty="0" smtClean="0"/>
          </a:p>
          <a:p>
            <a:r>
              <a:rPr lang="en-US" dirty="0" smtClean="0"/>
              <a:t>MIX: </a:t>
            </a:r>
            <a:r>
              <a:rPr lang="en-US" sz="1800" b="1" dirty="0" smtClean="0"/>
              <a:t>URBAN, RURAL, SUBURBAN</a:t>
            </a:r>
          </a:p>
          <a:p>
            <a:pPr lvl="1"/>
            <a:r>
              <a:rPr lang="en-US" dirty="0" smtClean="0"/>
              <a:t>Iowa State University</a:t>
            </a:r>
          </a:p>
          <a:p>
            <a:pPr lvl="1"/>
            <a:r>
              <a:rPr lang="en-US" dirty="0" smtClean="0"/>
              <a:t>Washington State University Tri Cities</a:t>
            </a:r>
          </a:p>
          <a:p>
            <a:pPr lvl="1"/>
            <a:endParaRPr lang="en-US" dirty="0" smtClean="0"/>
          </a:p>
          <a:p>
            <a:r>
              <a:rPr lang="en-US" dirty="0" smtClean="0"/>
              <a:t>SUBURBAN</a:t>
            </a:r>
          </a:p>
          <a:p>
            <a:pPr lvl="1"/>
            <a:r>
              <a:rPr lang="en-US" dirty="0" smtClean="0"/>
              <a:t>University of Delaware</a:t>
            </a:r>
          </a:p>
          <a:p>
            <a:pPr lvl="1"/>
            <a:endParaRPr lang="en-US" dirty="0" smtClean="0"/>
          </a:p>
          <a:p>
            <a:r>
              <a:rPr lang="en-US" dirty="0" smtClean="0"/>
              <a:t>BORDERLANDS</a:t>
            </a:r>
            <a:endParaRPr lang="en-US" dirty="0" smtClean="0"/>
          </a:p>
          <a:p>
            <a:pPr lvl="1"/>
            <a:r>
              <a:rPr lang="en-US" dirty="0" smtClean="0"/>
              <a:t>University of Arizona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943600"/>
          </a:xfrm>
        </p:spPr>
        <p:txBody>
          <a:bodyPr>
            <a:normAutofit fontScale="70000" lnSpcReduction="20000"/>
          </a:bodyPr>
          <a:lstStyle/>
          <a:p>
            <a:pPr>
              <a:buNone/>
            </a:pPr>
            <a:r>
              <a:rPr lang="en-US" sz="4000" dirty="0" smtClean="0"/>
              <a:t>A. Critical Case Analysis</a:t>
            </a:r>
          </a:p>
          <a:p>
            <a:pPr>
              <a:buNone/>
            </a:pPr>
            <a:r>
              <a:rPr lang="en-US" sz="3100" dirty="0" smtClean="0"/>
              <a:t>	PSTs use multiple lenses to critically analyze and evaluate mathematics lessons (video clips and/or written cases). </a:t>
            </a:r>
          </a:p>
          <a:p>
            <a:pPr>
              <a:buNone/>
            </a:pPr>
            <a:r>
              <a:rPr lang="en-US" sz="4000" dirty="0" smtClean="0">
                <a:solidFill>
                  <a:srgbClr val="CC0000"/>
                </a:solidFill>
              </a:rPr>
              <a:t>B. Community Mathematics Exploration</a:t>
            </a:r>
          </a:p>
          <a:p>
            <a:pPr>
              <a:buNone/>
            </a:pPr>
            <a:r>
              <a:rPr lang="en-US" sz="3100" dirty="0" smtClean="0">
                <a:solidFill>
                  <a:srgbClr val="CC0000"/>
                </a:solidFill>
              </a:rPr>
              <a:t>	PSTs identify mathematical practices and mathematical funds of knowledge in students’ communities and build on them in a standards-based mathematics lesson.</a:t>
            </a:r>
          </a:p>
          <a:p>
            <a:pPr>
              <a:buNone/>
            </a:pPr>
            <a:r>
              <a:rPr lang="en-US" sz="4000" dirty="0" smtClean="0"/>
              <a:t>C. Studying Mathematical Competence</a:t>
            </a:r>
          </a:p>
          <a:p>
            <a:pPr>
              <a:buNone/>
            </a:pPr>
            <a:r>
              <a:rPr lang="en-US" sz="3100" dirty="0" smtClean="0"/>
              <a:t>	PSTs analyze how mathematical competence is evidenced and supported in two settings:  a classroom mathematics lesson and an individual problem solving-based interview. </a:t>
            </a:r>
          </a:p>
          <a:p>
            <a:pPr>
              <a:buNone/>
            </a:pPr>
            <a:r>
              <a:rPr lang="en-US" sz="4000" dirty="0" smtClean="0"/>
              <a:t>D. Curriculum Spaces (under development)</a:t>
            </a:r>
          </a:p>
          <a:p>
            <a:pPr>
              <a:buNone/>
            </a:pPr>
            <a:r>
              <a:rPr lang="en-US" sz="3100" dirty="0" smtClean="0"/>
              <a:t>	PSTs analyze mathematics curriculum materials to identify potential opportunities (or spaces) for accessing, building on, and integrating children’s mathematical thinking and children’s home and community-based mathematical funds 		of knowledge. </a:t>
            </a:r>
          </a:p>
          <a:p>
            <a:pPr>
              <a:buNone/>
            </a:pPr>
            <a:endParaRPr lang="en-US" dirty="0"/>
          </a:p>
        </p:txBody>
      </p:sp>
      <p:sp>
        <p:nvSpPr>
          <p:cNvPr id="3" name="Title 2"/>
          <p:cNvSpPr>
            <a:spLocks noGrp="1"/>
          </p:cNvSpPr>
          <p:nvPr>
            <p:ph type="title"/>
          </p:nvPr>
        </p:nvSpPr>
        <p:spPr>
          <a:xfrm>
            <a:off x="381000" y="0"/>
            <a:ext cx="8305800" cy="914400"/>
          </a:xfrm>
        </p:spPr>
        <p:txBody>
          <a:bodyPr>
            <a:normAutofit/>
          </a:bodyPr>
          <a:lstStyle/>
          <a:p>
            <a:r>
              <a:rPr lang="en-US" sz="3600" dirty="0" smtClean="0"/>
              <a:t>Current Instructional Modules</a:t>
            </a:r>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15543</TotalTime>
  <Words>1810</Words>
  <Application>Microsoft Macintosh PowerPoint</Application>
  <PresentationFormat>On-screen Show (4:3)</PresentationFormat>
  <Paragraphs>194</Paragraphs>
  <Slides>18</Slides>
  <Notes>13</Notes>
  <HiddenSlides>0</HiddenSlides>
  <MMClips>0</MMClips>
  <ScaleCrop>false</ScaleCrop>
  <HeadingPairs>
    <vt:vector size="8" baseType="variant">
      <vt:variant>
        <vt:lpstr>Design Template</vt:lpstr>
      </vt:variant>
      <vt:variant>
        <vt:i4>1</vt:i4>
      </vt:variant>
      <vt:variant>
        <vt:lpstr>Links</vt:lpstr>
      </vt:variant>
      <vt:variant>
        <vt:i4>2</vt:i4>
      </vt:variant>
      <vt:variant>
        <vt:lpstr>Embedded OLE Servers</vt:lpstr>
      </vt:variant>
      <vt:variant>
        <vt:i4>1</vt:i4>
      </vt:variant>
      <vt:variant>
        <vt:lpstr>Slide Titles</vt:lpstr>
      </vt:variant>
      <vt:variant>
        <vt:i4>18</vt:i4>
      </vt:variant>
    </vt:vector>
  </HeadingPairs>
  <TitlesOfParts>
    <vt:vector size="22" baseType="lpstr">
      <vt:lpstr>Concourse</vt:lpstr>
      <vt:lpstr>Macintosh HD:Users:jaguirre:Documents:UWT:UWT.PROJECTS:MFOK:NSF.GRANT:2010 NSF PROPSAL SUBMISSION:EXAMPLE ACTIVITIES:Lavanderia_Worksheet_B.BT19BT54.doc!OLE_LINK1</vt:lpstr>
      <vt:lpstr>!OLE_LINK2</vt:lpstr>
      <vt:lpstr>Document</vt:lpstr>
      <vt:lpstr>Developing Teacher Competencies that Integrate Mathematics, Children’s Thinking, and Community-based Funds of Knowledge</vt:lpstr>
      <vt:lpstr>Key Issues:</vt:lpstr>
      <vt:lpstr>TEACH MATH: Prime Directive</vt:lpstr>
      <vt:lpstr>TEACH MATH: Theoretical Framework</vt:lpstr>
      <vt:lpstr>TEACH MATH: Theoretical Perspectives</vt:lpstr>
      <vt:lpstr>TEACH MATH: Research Questions</vt:lpstr>
      <vt:lpstr>Conjectured Learning Trajectory for PSTs and Early Career Mathematics Teachers (Adapted from Mason, 2008)</vt:lpstr>
      <vt:lpstr>TEACH MATH: Methods &amp; Data</vt:lpstr>
      <vt:lpstr>Current Instructional Modules</vt:lpstr>
      <vt:lpstr>Preliminary Results from  Community Mathematics Exploration:  Making meaningful connections</vt:lpstr>
      <vt:lpstr>Slide 11</vt:lpstr>
      <vt:lpstr>PSTs making meaningful connections to challenge deficit views</vt:lpstr>
      <vt:lpstr>Preliminary Results from  Community Mathematics Exploration:  Attention (superficial)</vt:lpstr>
      <vt:lpstr>Benefits for PSTs’ Learning</vt:lpstr>
      <vt:lpstr>Challenges for PSTs</vt:lpstr>
      <vt:lpstr>Benefits for Teacher Educators</vt:lpstr>
      <vt:lpstr>Challenges for Teacher Educators</vt:lpstr>
      <vt:lpstr>For More Information…</vt:lpstr>
    </vt:vector>
  </TitlesOfParts>
  <Company>Erin Turner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Activities </dc:title>
  <dc:creator>Erin Turner</dc:creator>
  <cp:lastModifiedBy>Julia Aguirre</cp:lastModifiedBy>
  <cp:revision>249</cp:revision>
  <dcterms:created xsi:type="dcterms:W3CDTF">2010-03-02T23:04:14Z</dcterms:created>
  <dcterms:modified xsi:type="dcterms:W3CDTF">2010-03-02T23:10:50Z</dcterms:modified>
</cp:coreProperties>
</file>