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42"/>
  </p:notesMasterIdLst>
  <p:sldIdLst>
    <p:sldId id="285" r:id="rId2"/>
    <p:sldId id="300" r:id="rId3"/>
    <p:sldId id="286" r:id="rId4"/>
    <p:sldId id="287" r:id="rId5"/>
    <p:sldId id="299" r:id="rId6"/>
    <p:sldId id="290" r:id="rId7"/>
    <p:sldId id="288" r:id="rId8"/>
    <p:sldId id="291" r:id="rId9"/>
    <p:sldId id="289" r:id="rId10"/>
    <p:sldId id="292" r:id="rId11"/>
    <p:sldId id="284" r:id="rId12"/>
    <p:sldId id="257" r:id="rId13"/>
    <p:sldId id="258" r:id="rId14"/>
    <p:sldId id="260" r:id="rId15"/>
    <p:sldId id="261" r:id="rId16"/>
    <p:sldId id="262" r:id="rId17"/>
    <p:sldId id="264" r:id="rId18"/>
    <p:sldId id="265" r:id="rId19"/>
    <p:sldId id="266" r:id="rId20"/>
    <p:sldId id="269" r:id="rId21"/>
    <p:sldId id="268" r:id="rId22"/>
    <p:sldId id="270" r:id="rId23"/>
    <p:sldId id="271" r:id="rId24"/>
    <p:sldId id="281" r:id="rId25"/>
    <p:sldId id="282" r:id="rId26"/>
    <p:sldId id="272" r:id="rId27"/>
    <p:sldId id="273" r:id="rId28"/>
    <p:sldId id="274" r:id="rId29"/>
    <p:sldId id="275" r:id="rId30"/>
    <p:sldId id="301" r:id="rId31"/>
    <p:sldId id="279" r:id="rId32"/>
    <p:sldId id="302" r:id="rId33"/>
    <p:sldId id="276" r:id="rId34"/>
    <p:sldId id="277" r:id="rId35"/>
    <p:sldId id="293" r:id="rId36"/>
    <p:sldId id="294" r:id="rId37"/>
    <p:sldId id="295" r:id="rId38"/>
    <p:sldId id="296" r:id="rId39"/>
    <p:sldId id="297" r:id="rId40"/>
    <p:sldId id="298"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66" d="100"/>
          <a:sy n="66" d="100"/>
        </p:scale>
        <p:origin x="-2904" y="-18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ict"/><Relationship Id="rId2" Type="http://schemas.openxmlformats.org/officeDocument/2006/relationships/image" Target="../media/image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A7B310B-F0C2-0B4C-B18F-A1BAF9AFF8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B4246CD-187F-4349-9D61-12990A7E0578}" type="slidenum">
              <a:rPr lang="en-US"/>
              <a:pPr/>
              <a:t>1</a:t>
            </a:fld>
            <a:endParaRPr lang="en-US"/>
          </a:p>
        </p:txBody>
      </p:sp>
      <p:sp>
        <p:nvSpPr>
          <p:cNvPr id="15363" name="Rectangle 2"/>
          <p:cNvSpPr>
            <a:spLocks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456E6F7-0410-A048-80E9-704812C373FC}" type="slidenum">
              <a:rPr lang="en-US"/>
              <a:pPr/>
              <a:t>10</a:t>
            </a:fld>
            <a:endParaRPr lang="en-US"/>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17D0E0D-1A09-144B-A4DA-808F10937DE1}" type="slidenum">
              <a:rPr lang="en-US"/>
              <a:pPr/>
              <a:t>11</a:t>
            </a:fld>
            <a:endParaRPr lang="en-US"/>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05C321A-8213-B949-8024-52DB17F7C3ED}" type="slidenum">
              <a:rPr lang="en-US"/>
              <a:pPr/>
              <a:t>12</a:t>
            </a:fld>
            <a:endParaRPr lang="en-US"/>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F1826AA-1529-0644-B48C-0D06DD24FE0A}" type="slidenum">
              <a:rPr lang="en-US"/>
              <a:pPr/>
              <a:t>13</a:t>
            </a:fld>
            <a:endParaRPr lang="en-US"/>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0E647BF-AE95-0A40-84F9-03B71005771E}" type="slidenum">
              <a:rPr lang="en-US"/>
              <a:pPr/>
              <a:t>14</a:t>
            </a:fld>
            <a:endParaRPr lang="en-US"/>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C6ABE3F-7094-4E43-A2A8-57153D9FF299}" type="slidenum">
              <a:rPr lang="en-US"/>
              <a:pPr/>
              <a:t>15</a:t>
            </a:fld>
            <a:endParaRPr lang="en-US"/>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EE9080F-A37C-A64F-826E-499C627F87FE}" type="slidenum">
              <a:rPr lang="en-US"/>
              <a:pPr/>
              <a:t>16</a:t>
            </a:fld>
            <a:endParaRPr lang="en-US"/>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BAA8E95-3368-F344-9A1C-DE82E1BEB470}" type="slidenum">
              <a:rPr lang="en-US"/>
              <a:pPr/>
              <a:t>17</a:t>
            </a:fld>
            <a:endParaRPr lang="en-US"/>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58F990A-BAB1-7547-8FEC-13DFBD997CC3}" type="slidenum">
              <a:rPr lang="en-US"/>
              <a:pPr/>
              <a:t>18</a:t>
            </a:fld>
            <a:endParaRPr lang="en-US"/>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11285BC-5543-714E-8E9B-8262A4590ACE}" type="slidenum">
              <a:rPr lang="en-US"/>
              <a:pPr/>
              <a:t>19</a:t>
            </a:fld>
            <a:endParaRPr lang="en-US"/>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t>At this point, participants are divided into groups, assigned a “lens” - distribute a set of prompts to each participant, ask them to read questions before video, then reflect in writing individually, then discuss with members of their group</a:t>
            </a:r>
          </a:p>
          <a:p>
            <a:pPr eaLnBrk="1" hangingPunct="1"/>
            <a:r>
              <a:rPr lang="en-US"/>
              <a:t>HANDOUT NEEDED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BF9ED0-4F68-1A49-AFB6-48267726F311}" type="slidenum">
              <a:rPr lang="en-US"/>
              <a:pPr/>
              <a:t>2</a:t>
            </a:fld>
            <a:endParaRPr lang="en-US"/>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8DC0850A-D029-0C40-B43B-132EF2F22FD6}" type="slidenum">
              <a:rPr lang="en-US"/>
              <a:pPr/>
              <a:t>20</a:t>
            </a:fld>
            <a:endParaRPr lang="en-US"/>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a:t>TIME:  (total time for this part- 13/14 minutes)</a:t>
            </a:r>
          </a:p>
          <a:p>
            <a:pPr eaLnBrk="1" hangingPunct="1"/>
            <a:r>
              <a:rPr lang="en-US"/>
              <a:t>Overview of activity and goals (slides 11, 12, 13): 2 minutes</a:t>
            </a:r>
          </a:p>
          <a:p>
            <a:pPr eaLnBrk="1" hangingPunct="1"/>
            <a:r>
              <a:rPr lang="en-US"/>
              <a:t>Overview of different forms of activity (slides 14-19): 3-4 minutes</a:t>
            </a:r>
          </a:p>
          <a:p>
            <a:pPr eaLnBrk="1" hangingPunct="1"/>
            <a:r>
              <a:rPr lang="en-US"/>
              <a:t>Examples: contexts investigated / questions asked (slides 20-22): 4 minutes</a:t>
            </a:r>
          </a:p>
          <a:p>
            <a:pPr eaLnBrk="1" hangingPunct="1"/>
            <a:r>
              <a:rPr lang="en-US"/>
              <a:t>Examples: preservice teacher reflections (slides 23-25): 4 minutes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9AEE091-5CD1-3945-B25C-B72E4306F86F}" type="slidenum">
              <a:rPr lang="en-US"/>
              <a:pPr/>
              <a:t>21</a:t>
            </a:fld>
            <a:endParaRPr lang="en-US"/>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C20CF2C6-67FE-AB4C-A778-4AE00836C564}" type="slidenum">
              <a:rPr lang="en-US"/>
              <a:pPr/>
              <a:t>22</a:t>
            </a:fld>
            <a:endParaRPr lang="en-US"/>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8CBD352-684B-A34A-A5D1-C0D27D34E365}" type="slidenum">
              <a:rPr lang="en-US"/>
              <a:pPr/>
              <a:t>23</a:t>
            </a:fld>
            <a:endParaRPr lang="en-US"/>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D540407-86E7-1F4D-A73E-B5816D870D65}" type="slidenum">
              <a:rPr lang="en-US"/>
              <a:pPr/>
              <a:t>24</a:t>
            </a:fld>
            <a:endParaRPr lang="en-US"/>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0B3EE53-87EE-E24E-9B37-817C594BC597}" type="slidenum">
              <a:rPr lang="en-US"/>
              <a:pPr/>
              <a:t>25</a:t>
            </a:fld>
            <a:endParaRPr lang="en-US"/>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F6700BD-A926-0548-B01D-ADD35D61261F}" type="slidenum">
              <a:rPr lang="en-US"/>
              <a:pPr/>
              <a:t>26</a:t>
            </a:fld>
            <a:endParaRPr lang="en-US"/>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ED7AC17-5DE6-894A-89E1-052A77BA2271}" type="slidenum">
              <a:rPr lang="en-US"/>
              <a:pPr/>
              <a:t>27</a:t>
            </a:fld>
            <a:endParaRPr lang="en-US"/>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B46718A-8EA1-BE49-AC55-17006DA4B6F0}" type="slidenum">
              <a:rPr lang="en-US"/>
              <a:pPr/>
              <a:t>28</a:t>
            </a:fld>
            <a:endParaRPr lang="en-US"/>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896EFD5-D855-E641-B23E-EAB9DDB61811}" type="slidenum">
              <a:rPr lang="en-US"/>
              <a:pPr/>
              <a:t>29</a:t>
            </a:fld>
            <a:endParaRPr lang="en-US"/>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t>Handout the chart that describes sample projects 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D9FF855-BBB2-CE43-97B7-9FDC381BDAE0}" type="slidenum">
              <a:rPr lang="en-US"/>
              <a:pPr/>
              <a:t>3</a:t>
            </a:fld>
            <a:endParaRPr lang="en-US"/>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7603274-8570-D74D-ACC5-DC76ADACD795}" type="slidenum">
              <a:rPr lang="en-US"/>
              <a:pPr/>
              <a:t>31</a:t>
            </a:fld>
            <a:endParaRPr lang="en-US"/>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D5723D-BAAE-2A41-91EC-93D32BD600E9}" type="slidenum">
              <a:rPr lang="en-US"/>
              <a:pPr/>
              <a:t>33</a:t>
            </a:fld>
            <a:endParaRPr lang="en-US"/>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BD259ED-6FC6-8F4C-BF38-F4AA8BA3B6C6}" type="slidenum">
              <a:rPr lang="en-US"/>
              <a:pPr/>
              <a:t>34</a:t>
            </a:fld>
            <a:endParaRPr lang="en-US"/>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47E2C0B-DEA4-8E40-9B24-C7B550AF36E2}" type="slidenum">
              <a:rPr lang="en-US"/>
              <a:pPr/>
              <a:t>35</a:t>
            </a:fld>
            <a:endParaRPr lang="en-US"/>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E595BC3-EC01-D640-81AC-B10E8FAB2708}" type="slidenum">
              <a:rPr lang="en-US"/>
              <a:pPr/>
              <a:t>36</a:t>
            </a:fld>
            <a:endParaRPr lang="en-US"/>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E3334BD-361B-674F-890A-D814505944AA}" type="slidenum">
              <a:rPr lang="en-US"/>
              <a:pPr/>
              <a:t>37</a:t>
            </a:fld>
            <a:endParaRPr lang="en-US"/>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3AB99B2-4B97-5F45-92E8-7A2A901F4882}" type="slidenum">
              <a:rPr lang="en-US"/>
              <a:pPr/>
              <a:t>38</a:t>
            </a:fld>
            <a:endParaRPr lang="en-US"/>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3F29276-DEBF-BE4A-BB65-B1361E3185E8}" type="slidenum">
              <a:rPr lang="en-US"/>
              <a:pPr/>
              <a:t>39</a:t>
            </a:fld>
            <a:endParaRPr lang="en-US"/>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8486391-2C34-3D4D-AA8B-75B743E28598}" type="slidenum">
              <a:rPr lang="en-US"/>
              <a:pPr/>
              <a:t>40</a:t>
            </a:fld>
            <a:endParaRPr lang="en-US"/>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AB66A1A-9CA6-FB47-A32B-7340D5B945FD}" type="slidenum">
              <a:rPr lang="en-US"/>
              <a:pPr/>
              <a:t>4</a:t>
            </a:fld>
            <a:endParaRPr lang="en-US"/>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7DEA816-5266-8E40-82A2-FE2404E3067E}" type="slidenum">
              <a:rPr lang="en-US"/>
              <a:pPr/>
              <a:t>5</a:t>
            </a:fld>
            <a:endParaRPr lang="en-US"/>
          </a:p>
        </p:txBody>
      </p:sp>
      <p:sp>
        <p:nvSpPr>
          <p:cNvPr id="23555" name="Rectangle 2"/>
          <p:cNvSpPr>
            <a:spLocks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F5A56E7-D0E7-6944-A828-77F68670EB99}" type="slidenum">
              <a:rPr lang="en-US"/>
              <a:pPr/>
              <a:t>6</a:t>
            </a:fld>
            <a:endParaRPr lang="en-US"/>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D21511C-4059-AE46-8FAD-BB47F5CC7CBA}" type="slidenum">
              <a:rPr lang="en-US"/>
              <a:pPr/>
              <a:t>7</a:t>
            </a:fld>
            <a:endParaRPr lang="en-US"/>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7EAEF5A-2AB1-CB46-A685-C3A1BEFDFAB2}" type="slidenum">
              <a:rPr lang="en-US"/>
              <a:pPr/>
              <a:t>8</a:t>
            </a:fld>
            <a:endParaRPr lang="en-US"/>
          </a:p>
        </p:txBody>
      </p:sp>
      <p:sp>
        <p:nvSpPr>
          <p:cNvPr id="29699" name="Rectangle 2"/>
          <p:cNvSpPr>
            <a:spLocks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754893E-234E-5F48-94AD-B00CFDA6F239}" type="slidenum">
              <a:rPr lang="en-US"/>
              <a:pPr/>
              <a:t>9</a:t>
            </a:fld>
            <a:endParaRPr lang="en-US"/>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prstTxWarp prst="textNoShape">
                <a:avLst/>
              </a:prstTxWarp>
            </a:bodyPr>
            <a:lstStyle/>
            <a:p>
              <a:pPr>
                <a:defRPr/>
              </a:pPr>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prstTxWarp prst="textNoShape">
                <a:avLst/>
              </a:prstTxWarp>
            </a:bodyPr>
            <a:lstStyle/>
            <a:p>
              <a:pPr>
                <a:defRPr/>
              </a:pPr>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prstTxWarp prst="textNoShape">
              <a:avLst/>
            </a:prstTxWarp>
          </a:bodyPr>
          <a:lstStyle/>
          <a:p>
            <a:pPr>
              <a:defRPr/>
            </a:pPr>
            <a:endParaRPr lang="en-US"/>
          </a:p>
        </p:txBody>
      </p:sp>
      <p:sp>
        <p:nvSpPr>
          <p:cNvPr id="11" name="Rectangle 9"/>
          <p:cNvSpPr>
            <a:spLocks noChangeArrowheads="1"/>
          </p:cNvSpPr>
          <p:nvPr/>
        </p:nvSpPr>
        <p:spPr bwMode="auto">
          <a:xfrm>
            <a:off x="635000" y="2438400"/>
            <a:ext cx="31750" cy="1052513"/>
          </a:xfrm>
          <a:prstGeom prst="rect">
            <a:avLst/>
          </a:prstGeom>
          <a:solidFill>
            <a:schemeClr val="bg2"/>
          </a:solidFill>
          <a:ln w="9525">
            <a:noFill/>
            <a:miter lim="800000"/>
            <a:headEnd/>
            <a:tailEnd/>
          </a:ln>
          <a:effectLst/>
        </p:spPr>
        <p:txBody>
          <a:bodyPr wrap="none" anchor="ctr">
            <a:prstTxWarp prst="textNoShape">
              <a:avLst/>
            </a:prstTxWarp>
          </a:bodyPr>
          <a:lstStyle/>
          <a:p>
            <a:pPr>
              <a:defRPr/>
            </a:pPr>
            <a:endParaRPr 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w="9525">
            <a:noFill/>
            <a:miter lim="800000"/>
            <a:headEnd/>
            <a:tailEnd/>
          </a:ln>
          <a:effectLst/>
        </p:spPr>
        <p:txBody>
          <a:bodyPr rot="10800000" wrap="none" anchor="ctr">
            <a:prstTxWarp prst="textNoShape">
              <a:avLst/>
            </a:prstTxWarp>
          </a:bodyPr>
          <a:lstStyle/>
          <a:p>
            <a:pPr algn="ctr" eaLnBrk="1" hangingPunct="1">
              <a:defRPr/>
            </a:pPr>
            <a:endParaRPr kumimoji="1" lang="en-US"/>
          </a:p>
        </p:txBody>
      </p:sp>
      <p:sp>
        <p:nvSpPr>
          <p:cNvPr id="4106"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7"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F1CAE638-666B-B44D-9F1E-4D5FAEB690E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850AAC9-88A8-6243-BCC8-B486C4F2FE5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24F12C6-6526-8449-B512-95F2819B696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CDF6119-2072-614A-9483-506CF789C90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299AAE3-C336-A648-8C37-7E5FDC7E2F2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A3A05B6-9402-F747-8337-ECFA8D7F98A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6B2EFA1-32CC-D64F-9484-B20593C195C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D82826CB-5039-FC49-963D-01FB9204AB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B98470B9-8665-DD4F-A192-89AF69F9AA3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C5B01BB-21E2-2C47-B9CA-F3CFBA29D3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A65B3E0-F3A7-E140-8AC1-84D30EB393A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prstTxWarp prst="textNoShape">
              <a:avLst/>
            </a:prstTxWarp>
          </a:bodyPr>
          <a:lstStyle/>
          <a:p>
            <a:pPr algn="ctr" eaLnBrk="1" hangingPunct="1">
              <a:defRPr/>
            </a:pPr>
            <a:endParaRPr kumimoji="1" lang="en-US"/>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prstTxWarp prst="textNoShape">
              <a:avLst/>
            </a:prstTxWarp>
          </a:bodyPr>
          <a:lstStyle/>
          <a:p>
            <a:pPr algn="ctr" eaLnBrk="1" hangingPunct="1">
              <a:defRPr/>
            </a:pPr>
            <a:endParaRPr kumimoji="1" lang="en-US"/>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prstTxWarp prst="textNoShape">
              <a:avLst/>
            </a:prstTxWarp>
          </a:bodyPr>
          <a:lstStyle/>
          <a:p>
            <a:pPr algn="ctr" eaLnBrk="1" hangingPunct="1">
              <a:defRPr/>
            </a:pPr>
            <a:endParaRPr kumimoji="1" lang="en-US"/>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prstTxWarp prst="textNoShape">
              <a:avLst/>
            </a:prstTxWarp>
          </a:bodyPr>
          <a:lstStyle/>
          <a:p>
            <a:pPr algn="ctr" eaLnBrk="1" hangingPunct="1">
              <a:defRPr/>
            </a:pPr>
            <a:endParaRPr kumimoji="1" lang="en-US"/>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prstTxWarp prst="textNoShape">
              <a:avLst/>
            </a:prstTxWarp>
          </a:bodyPr>
          <a:lstStyle/>
          <a:p>
            <a:pPr algn="ctr" eaLnBrk="1" hangingPunct="1">
              <a:defRPr/>
            </a:pPr>
            <a:endParaRPr kumimoji="1" lang="en-US"/>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prstTxWarp prst="textNoShape">
              <a:avLst/>
            </a:prstTxWarp>
          </a:bodyPr>
          <a:lstStyle/>
          <a:p>
            <a:pPr algn="ctr" eaLnBrk="1" hangingPunct="1">
              <a:defRPr/>
            </a:pPr>
            <a:endParaRPr kumimoji="1" lang="en-US"/>
          </a:p>
        </p:txBody>
      </p:sp>
      <p:sp>
        <p:nvSpPr>
          <p:cNvPr id="308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w="9525">
            <a:noFill/>
            <a:miter lim="800000"/>
            <a:headEnd/>
            <a:tailEnd/>
          </a:ln>
          <a:effectLst/>
        </p:spPr>
        <p:txBody>
          <a:bodyPr rot="10800000" wrap="none" anchor="ctr">
            <a:prstTxWarp prst="textNoShape">
              <a:avLst/>
            </a:prstTxWarp>
          </a:bodyPr>
          <a:lstStyle/>
          <a:p>
            <a:pPr algn="ctr" eaLnBrk="1" hangingPunct="1">
              <a:defRPr/>
            </a:pPr>
            <a:endParaRPr kumimoji="1" lang="en-US"/>
          </a:p>
        </p:txBody>
      </p:sp>
      <p:sp>
        <p:nvSpPr>
          <p:cNvPr id="103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E6812A4-0B32-C443-A1C3-1482AC6C5B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arizona.facebook.com/photo.php?pid=36345496&amp;id=10133187" TargetMode="External"/><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Microsoft_Word_97_-_2004_Document2.doc"/><Relationship Id="rId5" Type="http://schemas.openxmlformats.org/officeDocument/2006/relationships/oleObject" Target="../embeddings/Microsoft_Word_97_-_2004_Document3.doc"/><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90600" y="1828800"/>
            <a:ext cx="7772400" cy="1447800"/>
          </a:xfrm>
        </p:spPr>
        <p:txBody>
          <a:bodyPr/>
          <a:lstStyle/>
          <a:p>
            <a:pPr eaLnBrk="1" hangingPunct="1"/>
            <a:r>
              <a:rPr lang="en-US"/>
              <a:t>Connecting Children’s Mathematical Thinking and Funds of Knowledge in Elementary Methods Courses</a:t>
            </a:r>
          </a:p>
        </p:txBody>
      </p:sp>
      <p:sp>
        <p:nvSpPr>
          <p:cNvPr id="14339" name="Rectangle 3"/>
          <p:cNvSpPr>
            <a:spLocks noGrp="1" noChangeArrowheads="1"/>
          </p:cNvSpPr>
          <p:nvPr>
            <p:ph type="subTitle" idx="1"/>
          </p:nvPr>
        </p:nvSpPr>
        <p:spPr>
          <a:xfrm>
            <a:off x="1371600" y="3581400"/>
            <a:ext cx="6400800" cy="2971800"/>
          </a:xfrm>
        </p:spPr>
        <p:txBody>
          <a:bodyPr/>
          <a:lstStyle/>
          <a:p>
            <a:pPr eaLnBrk="1" hangingPunct="1"/>
            <a:r>
              <a:rPr lang="en-US"/>
              <a:t>Corey Drake</a:t>
            </a:r>
          </a:p>
          <a:p>
            <a:pPr eaLnBrk="1" hangingPunct="1"/>
            <a:r>
              <a:rPr lang="en-US"/>
              <a:t>Erin Turner</a:t>
            </a:r>
          </a:p>
          <a:p>
            <a:pPr eaLnBrk="1" hangingPunct="1"/>
            <a:r>
              <a:rPr lang="en-US"/>
              <a:t>Alejandro Andreotti</a:t>
            </a:r>
          </a:p>
          <a:p>
            <a:pPr eaLnBrk="1" hangingPunct="1"/>
            <a:r>
              <a:rPr lang="en-US"/>
              <a:t>Rodrigo J. Guti</a:t>
            </a:r>
            <a:r>
              <a:rPr lang="en-US" altLang="ja-JP"/>
              <a:t>é</a:t>
            </a:r>
            <a:r>
              <a:rPr lang="en-US"/>
              <a:t>rrez</a:t>
            </a:r>
          </a:p>
          <a:p>
            <a:pPr eaLnBrk="1" hangingPunct="1"/>
            <a:r>
              <a:rPr lang="en-US"/>
              <a:t>Tonia Land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t>Defining Pre-Service Teacher Learning As:</a:t>
            </a:r>
          </a:p>
        </p:txBody>
      </p:sp>
      <p:sp>
        <p:nvSpPr>
          <p:cNvPr id="32771" name="Rectangle 3"/>
          <p:cNvSpPr>
            <a:spLocks noGrp="1" noChangeArrowheads="1"/>
          </p:cNvSpPr>
          <p:nvPr>
            <p:ph type="body" idx="1"/>
          </p:nvPr>
        </p:nvSpPr>
        <p:spPr/>
        <p:txBody>
          <a:bodyPr/>
          <a:lstStyle/>
          <a:p>
            <a:pPr eaLnBrk="1" hangingPunct="1"/>
            <a:r>
              <a:rPr lang="en-US" sz="2800"/>
              <a:t>Engaging with the mathematical practices and identities of children and families as children move across contexts and spaces</a:t>
            </a:r>
          </a:p>
          <a:p>
            <a:pPr eaLnBrk="1" hangingPunct="1">
              <a:buFont typeface="Wingdings" charset="2"/>
              <a:buNone/>
            </a:pPr>
            <a:endParaRPr lang="en-US" sz="2800"/>
          </a:p>
          <a:p>
            <a:pPr eaLnBrk="1" hangingPunct="1"/>
            <a:r>
              <a:rPr lang="en-US" sz="2800"/>
              <a:t>Reflecting and acting on their own practices and identities as they move across contexts and spaces</a:t>
            </a:r>
          </a:p>
          <a:p>
            <a:pPr eaLnBrk="1" hangingPunct="1"/>
            <a:endParaRPr lang="en-US" sz="2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Sample Activities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t>Activity Strands</a:t>
            </a:r>
          </a:p>
        </p:txBody>
      </p:sp>
      <p:sp>
        <p:nvSpPr>
          <p:cNvPr id="36867" name="Rectangle 3"/>
          <p:cNvSpPr>
            <a:spLocks noGrp="1" noChangeArrowheads="1"/>
          </p:cNvSpPr>
          <p:nvPr>
            <p:ph type="body" idx="1"/>
          </p:nvPr>
        </p:nvSpPr>
        <p:spPr>
          <a:xfrm>
            <a:off x="1182688" y="2017713"/>
            <a:ext cx="7772400" cy="4840287"/>
          </a:xfrm>
        </p:spPr>
        <p:txBody>
          <a:bodyPr/>
          <a:lstStyle/>
          <a:p>
            <a:pPr eaLnBrk="1" hangingPunct="1"/>
            <a:r>
              <a:rPr lang="en-US"/>
              <a:t>Analysis of Critical Cases</a:t>
            </a:r>
          </a:p>
          <a:p>
            <a:pPr lvl="1" eaLnBrk="1" hangingPunct="1"/>
            <a:r>
              <a:rPr lang="en-US" b="1" i="1">
                <a:solidFill>
                  <a:schemeClr val="tx2"/>
                </a:solidFill>
              </a:rPr>
              <a:t>Video cases of mathematics teaching/learning</a:t>
            </a:r>
            <a:endParaRPr lang="en-US"/>
          </a:p>
          <a:p>
            <a:pPr lvl="1" eaLnBrk="1" hangingPunct="1"/>
            <a:r>
              <a:rPr lang="en-US"/>
              <a:t>Multi-level case studies of individual students</a:t>
            </a:r>
          </a:p>
          <a:p>
            <a:pPr lvl="1" eaLnBrk="1" hangingPunct="1"/>
            <a:endParaRPr lang="en-US"/>
          </a:p>
          <a:p>
            <a:pPr eaLnBrk="1" hangingPunct="1"/>
            <a:r>
              <a:rPr lang="en-US"/>
              <a:t>Mathematizing</a:t>
            </a:r>
          </a:p>
          <a:p>
            <a:pPr lvl="1" eaLnBrk="1" hangingPunct="1"/>
            <a:r>
              <a:rPr lang="en-US" b="1" i="1">
                <a:solidFill>
                  <a:schemeClr val="tx2"/>
                </a:solidFill>
              </a:rPr>
              <a:t>Community Walks and Investigations</a:t>
            </a:r>
            <a:endParaRPr lang="en-US"/>
          </a:p>
          <a:p>
            <a:pPr lvl="1" eaLnBrk="1" hangingPunct="1"/>
            <a:r>
              <a:rPr lang="en-US"/>
              <a:t>Children’s Stories and Everyday Activity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t>Video Cases</a:t>
            </a:r>
          </a:p>
        </p:txBody>
      </p:sp>
      <p:sp>
        <p:nvSpPr>
          <p:cNvPr id="38915" name="Rectangle 3"/>
          <p:cNvSpPr>
            <a:spLocks noGrp="1" noChangeArrowheads="1"/>
          </p:cNvSpPr>
          <p:nvPr>
            <p:ph type="body" idx="1"/>
          </p:nvPr>
        </p:nvSpPr>
        <p:spPr/>
        <p:txBody>
          <a:bodyPr/>
          <a:lstStyle/>
          <a:p>
            <a:pPr eaLnBrk="1" hangingPunct="1">
              <a:lnSpc>
                <a:spcPct val="90000"/>
              </a:lnSpc>
              <a:spcBef>
                <a:spcPct val="50000"/>
              </a:spcBef>
              <a:buClrTx/>
              <a:buSzTx/>
              <a:buFontTx/>
              <a:buChar char="•"/>
            </a:pPr>
            <a:r>
              <a:rPr lang="en-US" sz="2800"/>
              <a:t>Pre-service teachers view video cases through one of three lenses (focus on the task, on the teacher, on student participation and understanding).</a:t>
            </a:r>
          </a:p>
          <a:p>
            <a:pPr eaLnBrk="1" hangingPunct="1">
              <a:lnSpc>
                <a:spcPct val="90000"/>
              </a:lnSpc>
              <a:spcBef>
                <a:spcPct val="50000"/>
              </a:spcBef>
              <a:buClrTx/>
              <a:buSzTx/>
              <a:buFontTx/>
              <a:buChar char="•"/>
            </a:pPr>
            <a:r>
              <a:rPr lang="en-US" sz="2800"/>
              <a:t>Analysis focuses on instructional strategies that facilitate mathematical thinking/reasoning and support students with varied cultural and linguistic backgrounds, mathematical experiences and competencies.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t>Cases Reflect Range of Teaching/Learning Settings</a:t>
            </a:r>
          </a:p>
        </p:txBody>
      </p:sp>
      <p:sp>
        <p:nvSpPr>
          <p:cNvPr id="40963" name="Rectangle 3"/>
          <p:cNvSpPr>
            <a:spLocks noGrp="1" noChangeArrowheads="1"/>
          </p:cNvSpPr>
          <p:nvPr>
            <p:ph type="body" idx="1"/>
          </p:nvPr>
        </p:nvSpPr>
        <p:spPr/>
        <p:txBody>
          <a:bodyPr/>
          <a:lstStyle/>
          <a:p>
            <a:pPr eaLnBrk="1" hangingPunct="1">
              <a:lnSpc>
                <a:spcPct val="90000"/>
              </a:lnSpc>
            </a:pPr>
            <a:r>
              <a:rPr lang="en-US"/>
              <a:t>Sources include:</a:t>
            </a:r>
          </a:p>
          <a:p>
            <a:pPr lvl="1" eaLnBrk="1" hangingPunct="1">
              <a:lnSpc>
                <a:spcPct val="90000"/>
              </a:lnSpc>
            </a:pPr>
            <a:r>
              <a:rPr lang="en-US"/>
              <a:t>CGI (Cognitively Guided Instruction) books and professional development videotapes</a:t>
            </a:r>
          </a:p>
          <a:p>
            <a:pPr lvl="2" eaLnBrk="1" hangingPunct="1">
              <a:lnSpc>
                <a:spcPct val="90000"/>
              </a:lnSpc>
            </a:pPr>
            <a:r>
              <a:rPr lang="en-US"/>
              <a:t>Children’s Mathematics</a:t>
            </a:r>
          </a:p>
          <a:p>
            <a:pPr lvl="2" eaLnBrk="1" hangingPunct="1">
              <a:lnSpc>
                <a:spcPct val="90000"/>
              </a:lnSpc>
            </a:pPr>
            <a:r>
              <a:rPr lang="en-US"/>
              <a:t>Thinking Mathematically</a:t>
            </a:r>
          </a:p>
          <a:p>
            <a:pPr lvl="1" eaLnBrk="1" hangingPunct="1">
              <a:lnSpc>
                <a:spcPct val="90000"/>
              </a:lnSpc>
            </a:pPr>
            <a:r>
              <a:rPr lang="en-US"/>
              <a:t>Annenberg Media’s “Teaching Math K-4 Video Library” (available on-line)</a:t>
            </a:r>
          </a:p>
          <a:p>
            <a:pPr lvl="1" eaLnBrk="1" hangingPunct="1">
              <a:lnSpc>
                <a:spcPct val="90000"/>
              </a:lnSpc>
            </a:pPr>
            <a:r>
              <a:rPr lang="en-US"/>
              <a:t>Text-based Cases (i.e., chapters from Rethinking Mathematics text)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50938" y="617538"/>
            <a:ext cx="7993062" cy="1143000"/>
          </a:xfrm>
        </p:spPr>
        <p:txBody>
          <a:bodyPr/>
          <a:lstStyle/>
          <a:p>
            <a:pPr eaLnBrk="1" hangingPunct="1"/>
            <a:r>
              <a:rPr lang="en-US"/>
              <a:t>Sample Case: Almeta Hawkins</a:t>
            </a:r>
          </a:p>
        </p:txBody>
      </p:sp>
      <p:sp>
        <p:nvSpPr>
          <p:cNvPr id="43011" name="Rectangle 3"/>
          <p:cNvSpPr>
            <a:spLocks noGrp="1" noChangeArrowheads="1"/>
          </p:cNvSpPr>
          <p:nvPr>
            <p:ph type="body" idx="1"/>
          </p:nvPr>
        </p:nvSpPr>
        <p:spPr/>
        <p:txBody>
          <a:bodyPr/>
          <a:lstStyle/>
          <a:p>
            <a:pPr eaLnBrk="1" hangingPunct="1"/>
            <a:r>
              <a:rPr lang="en-US"/>
              <a:t>2nd grade, diverse urban elementary classroom</a:t>
            </a:r>
          </a:p>
          <a:p>
            <a:pPr eaLnBrk="1" hangingPunct="1"/>
            <a:r>
              <a:rPr lang="en-US"/>
              <a:t>Whole class lesson on addition and subtraction problem solving</a:t>
            </a:r>
          </a:p>
          <a:p>
            <a:pPr lvl="1" eaLnBrk="1" hangingPunct="1"/>
            <a:r>
              <a:rPr lang="en-US"/>
              <a:t>Part-Part Whole, Part Unknown Problem</a:t>
            </a:r>
          </a:p>
          <a:p>
            <a:pPr lvl="1" eaLnBrk="1" hangingPunct="1"/>
            <a:r>
              <a:rPr lang="en-US" i="1">
                <a:latin typeface="Comic Sans MS" charset="0"/>
              </a:rPr>
              <a:t>“There are 47 trees in Logan Grove. 31 of them are oak trees. The rest are hickory. How many are hickory?</a:t>
            </a:r>
            <a:r>
              <a:rPr lang="en-US" i="1">
                <a:latin typeface="Lucida Grande" charset="0"/>
              </a:rPr>
              <a:t>”</a:t>
            </a:r>
            <a:endParaRPr lang="en-US">
              <a:latin typeface="Comic Sans MS"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4400" y="533400"/>
            <a:ext cx="8229600" cy="1143000"/>
          </a:xfrm>
        </p:spPr>
        <p:txBody>
          <a:bodyPr/>
          <a:lstStyle/>
          <a:p>
            <a:pPr eaLnBrk="1" hangingPunct="1"/>
            <a:r>
              <a:rPr lang="en-US"/>
              <a:t>Sample Case: Almeta Hawkins</a:t>
            </a:r>
          </a:p>
        </p:txBody>
      </p:sp>
      <p:sp>
        <p:nvSpPr>
          <p:cNvPr id="45059" name="Rectangle 3"/>
          <p:cNvSpPr>
            <a:spLocks noGrp="1" noChangeArrowheads="1"/>
          </p:cNvSpPr>
          <p:nvPr>
            <p:ph type="body" idx="1"/>
          </p:nvPr>
        </p:nvSpPr>
        <p:spPr/>
        <p:txBody>
          <a:bodyPr/>
          <a:lstStyle/>
          <a:p>
            <a:pPr eaLnBrk="1" hangingPunct="1">
              <a:buFont typeface="Wingdings" charset="2"/>
              <a:buNone/>
            </a:pPr>
            <a:r>
              <a:rPr lang="en-US"/>
              <a:t>Related reading/resources:</a:t>
            </a:r>
          </a:p>
          <a:p>
            <a:pPr eaLnBrk="1" hangingPunct="1"/>
            <a:endParaRPr lang="en-US"/>
          </a:p>
          <a:p>
            <a:pPr eaLnBrk="1" hangingPunct="1"/>
            <a:endParaRPr lang="en-US"/>
          </a:p>
          <a:p>
            <a:pPr eaLnBrk="1" hangingPunct="1"/>
            <a:endParaRPr lang="en-US"/>
          </a:p>
        </p:txBody>
      </p:sp>
      <p:graphicFrame>
        <p:nvGraphicFramePr>
          <p:cNvPr id="9236" name="Group 20"/>
          <p:cNvGraphicFramePr>
            <a:graphicFrameLocks noGrp="1"/>
          </p:cNvGraphicFramePr>
          <p:nvPr/>
        </p:nvGraphicFramePr>
        <p:xfrm>
          <a:off x="1143000" y="2895600"/>
          <a:ext cx="7467600" cy="5510213"/>
        </p:xfrm>
        <a:graphic>
          <a:graphicData uri="http://schemas.openxmlformats.org/drawingml/2006/table">
            <a:tbl>
              <a:tblPr/>
              <a:tblGrid>
                <a:gridCol w="7467600"/>
              </a:tblGrid>
              <a:tr h="5510213">
                <a:tc>
                  <a:txBody>
                    <a:bodyPr/>
                    <a:lstStyle/>
                    <a:p>
                      <a:pPr marL="457200" marR="0" lvl="1" indent="0" algn="l" defTabSz="914400" rtl="0" eaLnBrk="1" fontAlgn="base" latinLnBrk="0" hangingPunct="1">
                        <a:lnSpc>
                          <a:spcPct val="100000"/>
                        </a:lnSpc>
                        <a:spcBef>
                          <a:spcPct val="20000"/>
                        </a:spcBef>
                        <a:spcAft>
                          <a:spcPct val="0"/>
                        </a:spcAft>
                        <a:buClr>
                          <a:schemeClr val="hlink"/>
                        </a:buClr>
                        <a:buSzPct val="55000"/>
                        <a:buFont typeface="Wingdings" charset="2"/>
                        <a:buChar char="n"/>
                        <a:tabLst/>
                      </a:pPr>
                      <a:r>
                        <a:rPr kumimoji="0" lang="en-US" sz="2400" b="0" i="0" u="none" strike="noStrike" cap="none" normalizeH="0" baseline="0">
                          <a:ln>
                            <a:noFill/>
                          </a:ln>
                          <a:solidFill>
                            <a:schemeClr val="tx1"/>
                          </a:solidFill>
                          <a:effectLst/>
                          <a:latin typeface="Times New Roman" charset="0"/>
                          <a:ea typeface="ＭＳ Ｐゴシック" charset="-128"/>
                        </a:rPr>
                        <a:t>Carpenter, T., Fennema, E., Franke, M., Levi, L., &amp; Empson, S. (1999). </a:t>
                      </a:r>
                      <a:r>
                        <a:rPr kumimoji="0" lang="en-US" sz="2400" b="0" i="1" u="none" strike="noStrike" cap="none" normalizeH="0" baseline="0">
                          <a:ln>
                            <a:noFill/>
                          </a:ln>
                          <a:solidFill>
                            <a:schemeClr val="tx1"/>
                          </a:solidFill>
                          <a:effectLst/>
                          <a:latin typeface="Times New Roman" charset="0"/>
                          <a:ea typeface="ＭＳ Ｐゴシック" charset="-128"/>
                        </a:rPr>
                        <a:t>Children’s  Mathematics: Cognitively Guided Instruction</a:t>
                      </a:r>
                      <a:r>
                        <a:rPr kumimoji="0" lang="en-US" sz="2400" b="0" i="0" u="none" strike="noStrike" cap="none" normalizeH="0" baseline="0">
                          <a:ln>
                            <a:noFill/>
                          </a:ln>
                          <a:solidFill>
                            <a:schemeClr val="tx1"/>
                          </a:solidFill>
                          <a:effectLst/>
                          <a:latin typeface="Times New Roman" charset="0"/>
                          <a:ea typeface="ＭＳ Ｐゴシック" charset="-128"/>
                        </a:rPr>
                        <a:t>. Portsmouth, NH: Heinemann. </a:t>
                      </a:r>
                    </a:p>
                    <a:p>
                      <a:pPr marL="457200" marR="0" lvl="1" indent="0" algn="l" defTabSz="914400" rtl="0" eaLnBrk="1" fontAlgn="base" latinLnBrk="0" hangingPunct="1">
                        <a:lnSpc>
                          <a:spcPct val="100000"/>
                        </a:lnSpc>
                        <a:spcBef>
                          <a:spcPct val="20000"/>
                        </a:spcBef>
                        <a:spcAft>
                          <a:spcPct val="0"/>
                        </a:spcAft>
                        <a:buClr>
                          <a:schemeClr val="hlink"/>
                        </a:buClr>
                        <a:buSzPct val="55000"/>
                        <a:buFont typeface="Wingdings" charset="2"/>
                        <a:buChar char="n"/>
                        <a:tabLst/>
                      </a:pPr>
                      <a:endParaRPr kumimoji="0" lang="en-US" sz="2400" b="0" i="0" u="none" strike="noStrike" cap="none" normalizeH="0" baseline="0">
                        <a:ln>
                          <a:noFill/>
                        </a:ln>
                        <a:solidFill>
                          <a:schemeClr val="tx1"/>
                        </a:solidFill>
                        <a:effectLst/>
                        <a:latin typeface="Times New Roman" charset="0"/>
                        <a:ea typeface="ＭＳ Ｐゴシック" charset="-128"/>
                      </a:endParaRPr>
                    </a:p>
                    <a:p>
                      <a:pPr marL="457200" marR="0" lvl="1" indent="0" algn="l" defTabSz="914400" rtl="0" eaLnBrk="1" fontAlgn="base" latinLnBrk="0" hangingPunct="1">
                        <a:lnSpc>
                          <a:spcPct val="100000"/>
                        </a:lnSpc>
                        <a:spcBef>
                          <a:spcPct val="20000"/>
                        </a:spcBef>
                        <a:spcAft>
                          <a:spcPct val="0"/>
                        </a:spcAft>
                        <a:buClr>
                          <a:schemeClr val="hlink"/>
                        </a:buClr>
                        <a:buSzPct val="55000"/>
                        <a:buFont typeface="Wingdings" charset="2"/>
                        <a:buChar char="n"/>
                        <a:tabLst/>
                      </a:pPr>
                      <a:r>
                        <a:rPr kumimoji="0" lang="en-US" sz="2400" b="0" i="0" u="none" strike="noStrike" cap="none" normalizeH="0" baseline="0">
                          <a:ln>
                            <a:noFill/>
                          </a:ln>
                          <a:solidFill>
                            <a:schemeClr val="tx1"/>
                          </a:solidFill>
                          <a:effectLst/>
                          <a:latin typeface="Times New Roman" charset="0"/>
                          <a:ea typeface="ＭＳ Ｐゴシック" charset="-128"/>
                        </a:rPr>
                        <a:t>Garrison, L., Ponce, G., and Amaral O. (2007, August). </a:t>
                      </a:r>
                      <a:r>
                        <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rPr>
                        <a:t>N</a:t>
                      </a:r>
                      <a:r>
                        <a:rPr kumimoji="0" lang="en-US" sz="2400" b="0" i="0" u="none" strike="noStrike" cap="none" normalizeH="0" baseline="0">
                          <a:ln>
                            <a:noFill/>
                          </a:ln>
                          <a:solidFill>
                            <a:schemeClr val="tx1"/>
                          </a:solidFill>
                          <a:effectLst/>
                          <a:latin typeface="Times New Roman" charset="0"/>
                          <a:ea typeface="ＭＳ Ｐゴシック" charset="-128"/>
                        </a:rPr>
                        <a:t>inety percent of the game is half mental. </a:t>
                      </a:r>
                      <a:r>
                        <a:rPr kumimoji="0" lang="en-US" sz="2400" b="0" i="1" u="none" strike="noStrike" cap="none" normalizeH="0" baseline="0">
                          <a:ln>
                            <a:noFill/>
                          </a:ln>
                          <a:solidFill>
                            <a:schemeClr val="tx1"/>
                          </a:solidFill>
                          <a:effectLst/>
                          <a:latin typeface="Times New Roman" charset="0"/>
                          <a:ea typeface="ＭＳ Ｐゴシック" charset="-128"/>
                        </a:rPr>
                        <a:t>Teaching Children Mathematics</a:t>
                      </a:r>
                      <a:r>
                        <a:rPr kumimoji="0" lang="en-US" sz="2400" b="0" i="0" u="none" strike="noStrike" cap="none" normalizeH="0" baseline="0">
                          <a:ln>
                            <a:noFill/>
                          </a:ln>
                          <a:solidFill>
                            <a:schemeClr val="tx1"/>
                          </a:solidFill>
                          <a:effectLst/>
                          <a:latin typeface="Times New Roman" charset="0"/>
                          <a:ea typeface="ＭＳ Ｐゴシック" charset="-128"/>
                        </a:rPr>
                        <a:t>.</a:t>
                      </a:r>
                      <a:endParaRPr kumimoji="0" lang="en-US" sz="2400" b="0" i="0" u="none" strike="noStrike" cap="none" normalizeH="0" baseline="0">
                        <a:ln>
                          <a:noFill/>
                        </a:ln>
                        <a:solidFill>
                          <a:schemeClr val="tx1"/>
                        </a:solidFill>
                        <a:effectLst/>
                        <a:latin typeface="Comic Sans MS" charset="0"/>
                        <a:ea typeface="ＭＳ Ｐゴシック" charset="-128"/>
                      </a:endParaRPr>
                    </a:p>
                  </a:txBody>
                  <a:tcP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t>Activity Overview</a:t>
            </a:r>
          </a:p>
        </p:txBody>
      </p:sp>
      <p:sp>
        <p:nvSpPr>
          <p:cNvPr id="47107" name="Rectangle 3"/>
          <p:cNvSpPr>
            <a:spLocks noGrp="1" noChangeArrowheads="1"/>
          </p:cNvSpPr>
          <p:nvPr>
            <p:ph type="body" idx="1"/>
          </p:nvPr>
        </p:nvSpPr>
        <p:spPr>
          <a:xfrm>
            <a:off x="533400" y="2017713"/>
            <a:ext cx="8421688" cy="4114800"/>
          </a:xfrm>
        </p:spPr>
        <p:txBody>
          <a:bodyPr/>
          <a:lstStyle/>
          <a:p>
            <a:pPr eaLnBrk="1" hangingPunct="1">
              <a:lnSpc>
                <a:spcPct val="90000"/>
              </a:lnSpc>
            </a:pPr>
            <a:r>
              <a:rPr lang="en-US" sz="2800"/>
              <a:t>Review general discussion guidelines</a:t>
            </a:r>
          </a:p>
          <a:p>
            <a:pPr eaLnBrk="1" hangingPunct="1">
              <a:lnSpc>
                <a:spcPct val="90000"/>
              </a:lnSpc>
              <a:buFont typeface="Wingdings" charset="2"/>
              <a:buNone/>
            </a:pPr>
            <a:endParaRPr lang="en-US" sz="2800"/>
          </a:p>
          <a:p>
            <a:pPr eaLnBrk="1" hangingPunct="1">
              <a:lnSpc>
                <a:spcPct val="90000"/>
              </a:lnSpc>
            </a:pPr>
            <a:r>
              <a:rPr lang="en-US" sz="2800"/>
              <a:t>Divide into small groups; each assigned one lens </a:t>
            </a:r>
          </a:p>
          <a:p>
            <a:pPr eaLnBrk="1" hangingPunct="1">
              <a:lnSpc>
                <a:spcPct val="90000"/>
              </a:lnSpc>
            </a:pPr>
            <a:endParaRPr lang="en-US" sz="2800"/>
          </a:p>
          <a:p>
            <a:pPr eaLnBrk="1" hangingPunct="1">
              <a:lnSpc>
                <a:spcPct val="90000"/>
              </a:lnSpc>
            </a:pPr>
            <a:r>
              <a:rPr lang="en-US" sz="2800"/>
              <a:t>View video clip</a:t>
            </a:r>
          </a:p>
          <a:p>
            <a:pPr eaLnBrk="1" hangingPunct="1">
              <a:lnSpc>
                <a:spcPct val="90000"/>
              </a:lnSpc>
            </a:pPr>
            <a:endParaRPr lang="en-US" sz="2800"/>
          </a:p>
          <a:p>
            <a:pPr eaLnBrk="1" hangingPunct="1">
              <a:lnSpc>
                <a:spcPct val="90000"/>
              </a:lnSpc>
            </a:pPr>
            <a:r>
              <a:rPr lang="en-US" sz="2800"/>
              <a:t>Individual reflection / small group discussion around lens prompts</a:t>
            </a:r>
          </a:p>
          <a:p>
            <a:pPr eaLnBrk="1" hangingPunct="1">
              <a:lnSpc>
                <a:spcPct val="90000"/>
              </a:lnSpc>
            </a:pPr>
            <a:endParaRPr lang="en-US" sz="2800"/>
          </a:p>
          <a:p>
            <a:pPr eaLnBrk="1" hangingPunct="1">
              <a:lnSpc>
                <a:spcPct val="90000"/>
              </a:lnSpc>
            </a:pPr>
            <a:r>
              <a:rPr lang="en-US" sz="2800"/>
              <a:t>Whole group debriefing (discussion, posters, etc.)</a:t>
            </a:r>
          </a:p>
          <a:p>
            <a:pPr eaLnBrk="1" hangingPunct="1">
              <a:lnSpc>
                <a:spcPct val="90000"/>
              </a:lnSpc>
            </a:pPr>
            <a:endParaRPr lang="en-US" sz="2800"/>
          </a:p>
          <a:p>
            <a:pPr eaLnBrk="1" hangingPunct="1">
              <a:lnSpc>
                <a:spcPct val="90000"/>
              </a:lnSpc>
            </a:pPr>
            <a:endParaRPr lang="en-US" sz="2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143000" y="609600"/>
            <a:ext cx="7793038" cy="1143000"/>
          </a:xfrm>
        </p:spPr>
        <p:txBody>
          <a:bodyPr/>
          <a:lstStyle/>
          <a:p>
            <a:pPr eaLnBrk="1" hangingPunct="1"/>
            <a:r>
              <a:rPr lang="en-US"/>
              <a:t>General Discussion Guide</a:t>
            </a:r>
          </a:p>
        </p:txBody>
      </p:sp>
      <p:sp>
        <p:nvSpPr>
          <p:cNvPr id="49155" name="Rectangle 3"/>
          <p:cNvSpPr>
            <a:spLocks noGrp="1" noChangeArrowheads="1"/>
          </p:cNvSpPr>
          <p:nvPr>
            <p:ph type="body" idx="1"/>
          </p:nvPr>
        </p:nvSpPr>
        <p:spPr>
          <a:xfrm>
            <a:off x="762000" y="2017713"/>
            <a:ext cx="8193088" cy="4114800"/>
          </a:xfrm>
        </p:spPr>
        <p:txBody>
          <a:bodyPr/>
          <a:lstStyle/>
          <a:p>
            <a:pPr eaLnBrk="1" hangingPunct="1">
              <a:lnSpc>
                <a:spcPct val="90000"/>
              </a:lnSpc>
              <a:buFont typeface="Wingdings" charset="2"/>
              <a:buNone/>
            </a:pPr>
            <a:r>
              <a:rPr lang="en-US" sz="2800"/>
              <a:t>Discussing the video:</a:t>
            </a:r>
            <a:endParaRPr lang="en-US" sz="2800" b="1" u="sng"/>
          </a:p>
          <a:p>
            <a:pPr eaLnBrk="1" hangingPunct="1">
              <a:lnSpc>
                <a:spcPct val="80000"/>
              </a:lnSpc>
              <a:spcAft>
                <a:spcPts val="1200"/>
              </a:spcAft>
            </a:pPr>
            <a:r>
              <a:rPr lang="en-US" sz="2800"/>
              <a:t>Ground conversation in what you see in the video, talk about the children and teacher in the video rather than children or teachers in general.</a:t>
            </a:r>
          </a:p>
          <a:p>
            <a:pPr eaLnBrk="1" hangingPunct="1">
              <a:lnSpc>
                <a:spcPct val="80000"/>
              </a:lnSpc>
              <a:spcAft>
                <a:spcPts val="1200"/>
              </a:spcAft>
            </a:pPr>
            <a:r>
              <a:rPr lang="en-US" sz="2800"/>
              <a:t>Use examples from the video to ground your comments, questions, or claims.</a:t>
            </a:r>
          </a:p>
          <a:p>
            <a:pPr eaLnBrk="1" hangingPunct="1">
              <a:lnSpc>
                <a:spcPct val="80000"/>
              </a:lnSpc>
            </a:pPr>
            <a:r>
              <a:rPr lang="en-US" sz="2800"/>
              <a:t>Stay focused on the group’s questions.</a:t>
            </a:r>
          </a:p>
          <a:p>
            <a:pPr eaLnBrk="1" hangingPunct="1">
              <a:lnSpc>
                <a:spcPct val="80000"/>
              </a:lnSpc>
              <a:buFont typeface="Wingdings" charset="2"/>
              <a:buNone/>
            </a:pPr>
            <a:endParaRPr lang="en-US" sz="2800"/>
          </a:p>
          <a:p>
            <a:pPr eaLnBrk="1" hangingPunct="1">
              <a:lnSpc>
                <a:spcPct val="80000"/>
              </a:lnSpc>
            </a:pPr>
            <a:r>
              <a:rPr lang="en-US" sz="2800"/>
              <a:t>Assume that students are making sense and that there is knowledge and expertise in what they are saying.</a:t>
            </a:r>
            <a:endParaRPr lang="en-US" sz="2800">
              <a:latin typeface="Comic Sans MS" charset="0"/>
            </a:endParaRPr>
          </a:p>
          <a:p>
            <a:pPr eaLnBrk="1" hangingPunct="1">
              <a:lnSpc>
                <a:spcPct val="90000"/>
              </a:lnSpc>
            </a:pPr>
            <a:endParaRPr lang="en-US" sz="2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t>Three-lens Approach</a:t>
            </a:r>
          </a:p>
        </p:txBody>
      </p:sp>
      <p:sp>
        <p:nvSpPr>
          <p:cNvPr id="51203" name="Rectangle 3"/>
          <p:cNvSpPr>
            <a:spLocks noGrp="1" noChangeArrowheads="1"/>
          </p:cNvSpPr>
          <p:nvPr>
            <p:ph type="body" idx="1"/>
          </p:nvPr>
        </p:nvSpPr>
        <p:spPr/>
        <p:txBody>
          <a:bodyPr/>
          <a:lstStyle/>
          <a:p>
            <a:pPr eaLnBrk="1" hangingPunct="1"/>
            <a:r>
              <a:rPr lang="en-US"/>
              <a:t>Focus on Task</a:t>
            </a:r>
          </a:p>
          <a:p>
            <a:pPr eaLnBrk="1" hangingPunct="1"/>
            <a:endParaRPr lang="en-US"/>
          </a:p>
          <a:p>
            <a:pPr eaLnBrk="1" hangingPunct="1"/>
            <a:r>
              <a:rPr lang="en-US"/>
              <a:t>Focus on Student Learning and Participation</a:t>
            </a:r>
          </a:p>
          <a:p>
            <a:pPr eaLnBrk="1" hangingPunct="1"/>
            <a:endParaRPr lang="en-US"/>
          </a:p>
          <a:p>
            <a:pPr eaLnBrk="1" hangingPunct="1"/>
            <a:r>
              <a:rPr lang="en-US"/>
              <a:t>Focus on the Teacher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t>Acknowledgements</a:t>
            </a:r>
          </a:p>
        </p:txBody>
      </p:sp>
      <p:sp>
        <p:nvSpPr>
          <p:cNvPr id="16387" name="Rectangle 3"/>
          <p:cNvSpPr>
            <a:spLocks noGrp="1" noChangeArrowheads="1"/>
          </p:cNvSpPr>
          <p:nvPr>
            <p:ph type="body" idx="1"/>
          </p:nvPr>
        </p:nvSpPr>
        <p:spPr/>
        <p:txBody>
          <a:bodyPr/>
          <a:lstStyle/>
          <a:p>
            <a:pPr eaLnBrk="1" hangingPunct="1"/>
            <a:r>
              <a:rPr lang="en-US"/>
              <a:t>Julia Aguirre, Tonya Gau Bartell, Mary Foote, Elham Kazemi, Amy Roth McDuffie, Laura Spielman, Maura Varley</a:t>
            </a:r>
          </a:p>
          <a:p>
            <a:pPr eaLnBrk="1" hangingPunct="1"/>
            <a:endParaRPr lang="en-US"/>
          </a:p>
          <a:p>
            <a:pPr eaLnBrk="1" hangingPunct="1"/>
            <a:r>
              <a:rPr lang="en-US"/>
              <a:t>National Science Foundation (DRL #0736964)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t>Community Mathematizing Activity</a:t>
            </a:r>
          </a:p>
        </p:txBody>
      </p:sp>
      <p:sp>
        <p:nvSpPr>
          <p:cNvPr id="53251" name="Rectangle 3"/>
          <p:cNvSpPr>
            <a:spLocks noGrp="1" noChangeArrowheads="1"/>
          </p:cNvSpPr>
          <p:nvPr>
            <p:ph type="body" idx="1"/>
          </p:nvPr>
        </p:nvSpPr>
        <p:spPr/>
        <p:txBody>
          <a:bodyPr/>
          <a:lstStyle/>
          <a:p>
            <a:pPr eaLnBrk="1" hangingPunct="1">
              <a:lnSpc>
                <a:spcPct val="90000"/>
              </a:lnSpc>
            </a:pPr>
            <a:r>
              <a:rPr lang="en-US" sz="2800"/>
              <a:t>Pre-service teachers explore local school and community contexts (parks, businesses, health centers, school playgrounds, etc.)</a:t>
            </a:r>
          </a:p>
          <a:p>
            <a:pPr eaLnBrk="1" hangingPunct="1">
              <a:lnSpc>
                <a:spcPct val="90000"/>
              </a:lnSpc>
            </a:pPr>
            <a:endParaRPr lang="en-US" sz="2800"/>
          </a:p>
          <a:p>
            <a:pPr eaLnBrk="1" hangingPunct="1">
              <a:lnSpc>
                <a:spcPct val="90000"/>
              </a:lnSpc>
            </a:pPr>
            <a:r>
              <a:rPr lang="en-US" sz="2800"/>
              <a:t>Activity includes in-class and out-of-class components</a:t>
            </a:r>
          </a:p>
          <a:p>
            <a:pPr lvl="1" eaLnBrk="1" hangingPunct="1">
              <a:lnSpc>
                <a:spcPct val="90000"/>
              </a:lnSpc>
            </a:pPr>
            <a:r>
              <a:rPr lang="en-US" sz="2400"/>
              <a:t>Community “walks”</a:t>
            </a:r>
          </a:p>
          <a:p>
            <a:pPr lvl="1" eaLnBrk="1" hangingPunct="1">
              <a:lnSpc>
                <a:spcPct val="90000"/>
              </a:lnSpc>
            </a:pPr>
            <a:r>
              <a:rPr lang="en-US" sz="2400"/>
              <a:t>Interviews with community members</a:t>
            </a:r>
          </a:p>
          <a:p>
            <a:pPr lvl="1" eaLnBrk="1" hangingPunct="1">
              <a:lnSpc>
                <a:spcPct val="90000"/>
              </a:lnSpc>
            </a:pPr>
            <a:r>
              <a:rPr lang="en-US" sz="2400"/>
              <a:t>Focused visits to observe, collect data, take pictures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t>Community Mathematizing Activity: Goals</a:t>
            </a:r>
          </a:p>
        </p:txBody>
      </p:sp>
      <p:sp>
        <p:nvSpPr>
          <p:cNvPr id="55299" name="Rectangle 3"/>
          <p:cNvSpPr>
            <a:spLocks noGrp="1" noChangeArrowheads="1"/>
          </p:cNvSpPr>
          <p:nvPr>
            <p:ph type="body" idx="1"/>
          </p:nvPr>
        </p:nvSpPr>
        <p:spPr>
          <a:xfrm>
            <a:off x="304800" y="2017713"/>
            <a:ext cx="8650288" cy="4114800"/>
          </a:xfrm>
        </p:spPr>
        <p:txBody>
          <a:bodyPr/>
          <a:lstStyle/>
          <a:p>
            <a:pPr eaLnBrk="1" hangingPunct="1">
              <a:lnSpc>
                <a:spcPct val="90000"/>
              </a:lnSpc>
            </a:pPr>
            <a:r>
              <a:rPr lang="en-US" sz="2400"/>
              <a:t>Recognize and begin to understand diverse mathematical practices in the school and local community.</a:t>
            </a:r>
          </a:p>
          <a:p>
            <a:pPr eaLnBrk="1" hangingPunct="1">
              <a:lnSpc>
                <a:spcPct val="90000"/>
              </a:lnSpc>
            </a:pPr>
            <a:endParaRPr lang="en-US" sz="2400"/>
          </a:p>
          <a:p>
            <a:pPr eaLnBrk="1" hangingPunct="1">
              <a:lnSpc>
                <a:spcPct val="90000"/>
              </a:lnSpc>
            </a:pPr>
            <a:r>
              <a:rPr lang="en-US" sz="2400"/>
              <a:t>Pose and investigate (mathematically) questions about contexts/situations in the school or local community.</a:t>
            </a:r>
          </a:p>
          <a:p>
            <a:pPr lvl="1" eaLnBrk="1" hangingPunct="1">
              <a:lnSpc>
                <a:spcPct val="90000"/>
              </a:lnSpc>
            </a:pPr>
            <a:r>
              <a:rPr lang="en-US" sz="2000"/>
              <a:t>Explicit focus on issues of equity and/or social justice</a:t>
            </a:r>
          </a:p>
          <a:p>
            <a:pPr lvl="1" eaLnBrk="1" hangingPunct="1">
              <a:lnSpc>
                <a:spcPct val="90000"/>
              </a:lnSpc>
            </a:pPr>
            <a:endParaRPr lang="en-US" sz="2000"/>
          </a:p>
          <a:p>
            <a:pPr eaLnBrk="1" hangingPunct="1">
              <a:lnSpc>
                <a:spcPct val="90000"/>
              </a:lnSpc>
            </a:pPr>
            <a:r>
              <a:rPr lang="en-US" sz="2400"/>
              <a:t>Expand ideas about the discipline and about themselves as mathematicians.</a:t>
            </a:r>
          </a:p>
          <a:p>
            <a:pPr eaLnBrk="1" hangingPunct="1">
              <a:lnSpc>
                <a:spcPct val="90000"/>
              </a:lnSpc>
            </a:pPr>
            <a:endParaRPr lang="en-US" sz="2400"/>
          </a:p>
          <a:p>
            <a:pPr eaLnBrk="1" hangingPunct="1">
              <a:lnSpc>
                <a:spcPct val="90000"/>
              </a:lnSpc>
            </a:pPr>
            <a:r>
              <a:rPr lang="en-US" sz="2400"/>
              <a:t>Think about ways to connect community funds of knowledge and children’s mathematical thinking.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t>Community Mathematizing Activity: Resources</a:t>
            </a:r>
          </a:p>
        </p:txBody>
      </p:sp>
      <p:sp>
        <p:nvSpPr>
          <p:cNvPr id="57347" name="Rectangle 3"/>
          <p:cNvSpPr>
            <a:spLocks noGrp="1" noChangeArrowheads="1"/>
          </p:cNvSpPr>
          <p:nvPr>
            <p:ph type="body" idx="1"/>
          </p:nvPr>
        </p:nvSpPr>
        <p:spPr/>
        <p:txBody>
          <a:bodyPr/>
          <a:lstStyle/>
          <a:p>
            <a:pPr eaLnBrk="1" hangingPunct="1">
              <a:lnSpc>
                <a:spcPct val="90000"/>
              </a:lnSpc>
              <a:buFont typeface="Wingdings" charset="2"/>
              <a:buNone/>
            </a:pPr>
            <a:r>
              <a:rPr lang="en-US" sz="2800"/>
              <a:t>For instructors:</a:t>
            </a:r>
          </a:p>
          <a:p>
            <a:pPr lvl="2" eaLnBrk="1" hangingPunct="1">
              <a:lnSpc>
                <a:spcPct val="90000"/>
              </a:lnSpc>
            </a:pPr>
            <a:r>
              <a:rPr lang="en-US">
                <a:latin typeface="Times New Roman" charset="0"/>
              </a:rPr>
              <a:t>Buck, P. &amp; Sylvester, P.S. (2005)</a:t>
            </a:r>
            <a:r>
              <a:rPr lang="en-US"/>
              <a:t> </a:t>
            </a:r>
            <a:r>
              <a:rPr lang="en-US">
                <a:latin typeface="Times New Roman" charset="0"/>
              </a:rPr>
              <a:t>In N. Gonzalez, L. C. Moll &amp; C. Amanti (Eds.), </a:t>
            </a:r>
            <a:r>
              <a:rPr lang="en-US" i="1">
                <a:latin typeface="Times New Roman" charset="0"/>
              </a:rPr>
              <a:t>Funds of knowledge: Theorizing practices in households, communities, and classrooms</a:t>
            </a:r>
            <a:r>
              <a:rPr lang="en-US">
                <a:latin typeface="Times New Roman" charset="0"/>
              </a:rPr>
              <a:t> (pp. 213-232). Mahway, NJ: Lawrence Erlbaum</a:t>
            </a:r>
            <a:r>
              <a:rPr lang="en-US"/>
              <a:t>.</a:t>
            </a:r>
            <a:endParaRPr lang="en-US" sz="2000"/>
          </a:p>
          <a:p>
            <a:pPr eaLnBrk="1" hangingPunct="1">
              <a:lnSpc>
                <a:spcPct val="90000"/>
              </a:lnSpc>
            </a:pPr>
            <a:endParaRPr lang="en-US" sz="2800"/>
          </a:p>
          <a:p>
            <a:pPr eaLnBrk="1" hangingPunct="1">
              <a:lnSpc>
                <a:spcPct val="90000"/>
              </a:lnSpc>
              <a:buFont typeface="Wingdings" charset="2"/>
              <a:buNone/>
            </a:pPr>
            <a:r>
              <a:rPr lang="en-US" sz="2800"/>
              <a:t>For Pre-service teachers:</a:t>
            </a:r>
          </a:p>
          <a:p>
            <a:pPr lvl="2" eaLnBrk="1" hangingPunct="1">
              <a:lnSpc>
                <a:spcPct val="90000"/>
              </a:lnSpc>
            </a:pPr>
            <a:r>
              <a:rPr lang="en-US">
                <a:latin typeface="Times New Roman" charset="0"/>
              </a:rPr>
              <a:t>Civil, M., &amp; Kahn, L. (2001). Mathematics instruction developed from a garden theme </a:t>
            </a:r>
            <a:r>
              <a:rPr lang="en-US" i="1">
                <a:latin typeface="Times New Roman" charset="0"/>
              </a:rPr>
              <a:t>Teaching Children Mathematics, 7</a:t>
            </a:r>
            <a:r>
              <a:rPr lang="en-US">
                <a:latin typeface="Times New Roman" charset="0"/>
              </a:rPr>
              <a:t>(7), 400-405.</a:t>
            </a:r>
            <a:endParaRPr lang="en-US" sz="2000">
              <a:latin typeface="Times New Roman" charset="0"/>
            </a:endParaRPr>
          </a:p>
          <a:p>
            <a:pPr lvl="2" eaLnBrk="1" hangingPunct="1">
              <a:lnSpc>
                <a:spcPct val="90000"/>
              </a:lnSpc>
            </a:pPr>
            <a:endParaRPr lang="en-US" sz="2000">
              <a:latin typeface="Times New Roman"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t>Overview of Activity: Option I</a:t>
            </a:r>
          </a:p>
        </p:txBody>
      </p:sp>
      <p:sp>
        <p:nvSpPr>
          <p:cNvPr id="59395" name="Rectangle 3"/>
          <p:cNvSpPr>
            <a:spLocks noGrp="1" noChangeArrowheads="1"/>
          </p:cNvSpPr>
          <p:nvPr>
            <p:ph type="body" idx="1"/>
          </p:nvPr>
        </p:nvSpPr>
        <p:spPr/>
        <p:txBody>
          <a:bodyPr/>
          <a:lstStyle/>
          <a:p>
            <a:pPr eaLnBrk="1" hangingPunct="1">
              <a:buFont typeface="Wingdings" charset="2"/>
              <a:buNone/>
            </a:pPr>
            <a:r>
              <a:rPr lang="en-US"/>
              <a:t>Option I: Community Walk</a:t>
            </a:r>
          </a:p>
          <a:p>
            <a:pPr eaLnBrk="1" hangingPunct="1">
              <a:buFont typeface="Wingdings" charset="2"/>
              <a:buNone/>
            </a:pPr>
            <a:endParaRPr lang="en-US"/>
          </a:p>
          <a:p>
            <a:pPr eaLnBrk="1" hangingPunct="1"/>
            <a:r>
              <a:rPr lang="en-US"/>
              <a:t>Phase I: Pre-Activity</a:t>
            </a:r>
          </a:p>
          <a:p>
            <a:pPr lvl="1" eaLnBrk="1" hangingPunct="1"/>
            <a:r>
              <a:rPr lang="en-US"/>
              <a:t>Pre-service teachers reflect on their knowledge/experiences with the community, and discuss articles related to drawing on community-based funds of knowledge in mathematics instruction.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t>Overview of Activity: Option I</a:t>
            </a:r>
          </a:p>
        </p:txBody>
      </p:sp>
      <p:sp>
        <p:nvSpPr>
          <p:cNvPr id="61443" name="Rectangle 3"/>
          <p:cNvSpPr>
            <a:spLocks noGrp="1" noChangeArrowheads="1"/>
          </p:cNvSpPr>
          <p:nvPr>
            <p:ph type="body" idx="1"/>
          </p:nvPr>
        </p:nvSpPr>
        <p:spPr/>
        <p:txBody>
          <a:bodyPr/>
          <a:lstStyle/>
          <a:p>
            <a:pPr eaLnBrk="1" hangingPunct="1"/>
            <a:r>
              <a:rPr lang="en-US" sz="2800"/>
              <a:t>Phase II: Conduct community walk</a:t>
            </a:r>
          </a:p>
          <a:p>
            <a:pPr lvl="1" eaLnBrk="1" hangingPunct="1"/>
            <a:r>
              <a:rPr lang="en-US" sz="2400"/>
              <a:t>Pre-service teachers conduct “community walk” in small groups, preferably with elementary students from their internship classroom. (Alternative is to ride bus home with students)</a:t>
            </a:r>
          </a:p>
          <a:p>
            <a:pPr lvl="1" eaLnBrk="1" hangingPunct="1"/>
            <a:r>
              <a:rPr lang="en-US" sz="2400"/>
              <a:t>Opportunity for elementary students to share knowledge of community, particular focus on contexts/practices that student sees as mathematical.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t>Overview of Activity: Option I</a:t>
            </a:r>
          </a:p>
        </p:txBody>
      </p:sp>
      <p:sp>
        <p:nvSpPr>
          <p:cNvPr id="63491" name="Rectangle 3"/>
          <p:cNvSpPr>
            <a:spLocks noGrp="1" noChangeArrowheads="1"/>
          </p:cNvSpPr>
          <p:nvPr>
            <p:ph type="body" idx="1"/>
          </p:nvPr>
        </p:nvSpPr>
        <p:spPr/>
        <p:txBody>
          <a:bodyPr/>
          <a:lstStyle/>
          <a:p>
            <a:pPr eaLnBrk="1" hangingPunct="1">
              <a:lnSpc>
                <a:spcPct val="90000"/>
              </a:lnSpc>
            </a:pPr>
            <a:r>
              <a:rPr lang="en-US"/>
              <a:t>Phase III: Develop Lessons/Activity</a:t>
            </a:r>
          </a:p>
          <a:p>
            <a:pPr lvl="1" eaLnBrk="1" hangingPunct="1">
              <a:lnSpc>
                <a:spcPct val="90000"/>
              </a:lnSpc>
            </a:pPr>
            <a:r>
              <a:rPr lang="en-US"/>
              <a:t>Pre-service teachers develop lesson(s) incorporating knowledge shared by elementary school students, and/or resources that were discussed or observed on the walk. </a:t>
            </a:r>
          </a:p>
          <a:p>
            <a:pPr lvl="1" eaLnBrk="1" hangingPunct="1">
              <a:lnSpc>
                <a:spcPct val="90000"/>
              </a:lnSpc>
            </a:pPr>
            <a:endParaRPr lang="en-US" sz="2400"/>
          </a:p>
          <a:p>
            <a:pPr eaLnBrk="1" hangingPunct="1">
              <a:lnSpc>
                <a:spcPct val="90000"/>
              </a:lnSpc>
            </a:pPr>
            <a:r>
              <a:rPr lang="en-US"/>
              <a:t>Phase IV: Directed Reflection</a:t>
            </a:r>
          </a:p>
          <a:p>
            <a:pPr lvl="1" eaLnBrk="1" hangingPunct="1">
              <a:lnSpc>
                <a:spcPct val="90000"/>
              </a:lnSpc>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t>Overview of Activity: Option II</a:t>
            </a:r>
          </a:p>
        </p:txBody>
      </p:sp>
      <p:sp>
        <p:nvSpPr>
          <p:cNvPr id="65539" name="Rectangle 3"/>
          <p:cNvSpPr>
            <a:spLocks noGrp="1" noChangeArrowheads="1"/>
          </p:cNvSpPr>
          <p:nvPr>
            <p:ph type="body" idx="1"/>
          </p:nvPr>
        </p:nvSpPr>
        <p:spPr>
          <a:xfrm>
            <a:off x="457200" y="2017713"/>
            <a:ext cx="8497888" cy="4114800"/>
          </a:xfrm>
        </p:spPr>
        <p:txBody>
          <a:bodyPr/>
          <a:lstStyle/>
          <a:p>
            <a:pPr eaLnBrk="1" hangingPunct="1">
              <a:lnSpc>
                <a:spcPct val="90000"/>
              </a:lnSpc>
              <a:buFont typeface="Wingdings" charset="2"/>
              <a:buNone/>
            </a:pPr>
            <a:r>
              <a:rPr lang="en-US" sz="2800"/>
              <a:t>Option II: Community Investigations</a:t>
            </a:r>
          </a:p>
          <a:p>
            <a:pPr eaLnBrk="1" hangingPunct="1">
              <a:lnSpc>
                <a:spcPct val="90000"/>
              </a:lnSpc>
            </a:pPr>
            <a:endParaRPr lang="en-US" sz="2800"/>
          </a:p>
          <a:p>
            <a:pPr eaLnBrk="1" hangingPunct="1">
              <a:lnSpc>
                <a:spcPct val="90000"/>
              </a:lnSpc>
            </a:pPr>
            <a:r>
              <a:rPr lang="en-US" sz="2800"/>
              <a:t>Phase I: Brainstorming</a:t>
            </a:r>
          </a:p>
          <a:p>
            <a:pPr lvl="2" eaLnBrk="1" hangingPunct="1">
              <a:lnSpc>
                <a:spcPct val="90000"/>
              </a:lnSpc>
            </a:pPr>
            <a:r>
              <a:rPr lang="en-US" sz="2000"/>
              <a:t>Pre-service teachers brainstorm school or community contexts that could be investigated mathematically AND/OR that evidence mathematical activity</a:t>
            </a:r>
            <a:r>
              <a:rPr lang="en-US" sz="2000">
                <a:latin typeface="Times New Roman" charset="0"/>
              </a:rPr>
              <a:t>.  </a:t>
            </a:r>
          </a:p>
          <a:p>
            <a:pPr lvl="2" eaLnBrk="1" hangingPunct="1">
              <a:lnSpc>
                <a:spcPct val="90000"/>
              </a:lnSpc>
              <a:buFont typeface="Wingdings" charset="2"/>
              <a:buNone/>
            </a:pPr>
            <a:endParaRPr lang="en-US" sz="2000">
              <a:latin typeface="Times New Roman" charset="0"/>
            </a:endParaRPr>
          </a:p>
          <a:p>
            <a:pPr eaLnBrk="1" hangingPunct="1">
              <a:lnSpc>
                <a:spcPct val="90000"/>
              </a:lnSpc>
            </a:pPr>
            <a:r>
              <a:rPr lang="en-US" sz="2400"/>
              <a:t>Phase II: Initial Visits</a:t>
            </a:r>
            <a:r>
              <a:rPr lang="en-US" sz="2100"/>
              <a:t> </a:t>
            </a:r>
          </a:p>
          <a:p>
            <a:pPr lvl="2" eaLnBrk="1" hangingPunct="1">
              <a:lnSpc>
                <a:spcPct val="90000"/>
              </a:lnSpc>
            </a:pPr>
            <a:r>
              <a:rPr lang="en-US" sz="1800"/>
              <a:t>LOOK for evidence of mathematics (i.e., mathematical practices, relationships, ideas etc.. ) Often involves talking with people, taking pictures, and making notes. </a:t>
            </a:r>
          </a:p>
          <a:p>
            <a:pPr lvl="2" eaLnBrk="1" hangingPunct="1">
              <a:lnSpc>
                <a:spcPct val="90000"/>
              </a:lnSpc>
            </a:pPr>
            <a:r>
              <a:rPr lang="en-US" sz="1800"/>
              <a:t>FORMULATE questions about the context.  Involves generating questions that could be answered using mathematics and questions where the results might be useful or important to someone.</a:t>
            </a:r>
            <a:endParaRPr lang="en-US" sz="1800" u="sng"/>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t>Overview of Activity: Option II</a:t>
            </a:r>
          </a:p>
        </p:txBody>
      </p:sp>
      <p:sp>
        <p:nvSpPr>
          <p:cNvPr id="67587" name="Rectangle 3"/>
          <p:cNvSpPr>
            <a:spLocks noGrp="1" noChangeArrowheads="1"/>
          </p:cNvSpPr>
          <p:nvPr>
            <p:ph type="body" idx="1"/>
          </p:nvPr>
        </p:nvSpPr>
        <p:spPr/>
        <p:txBody>
          <a:bodyPr/>
          <a:lstStyle/>
          <a:p>
            <a:pPr eaLnBrk="1" hangingPunct="1"/>
            <a:r>
              <a:rPr lang="en-US" sz="2800"/>
              <a:t>Phase III: Follow-up Visit</a:t>
            </a:r>
            <a:r>
              <a:rPr lang="en-US" sz="2400"/>
              <a:t>s</a:t>
            </a:r>
          </a:p>
          <a:p>
            <a:pPr lvl="1" eaLnBrk="1" hangingPunct="1"/>
            <a:r>
              <a:rPr lang="en-US" sz="2400"/>
              <a:t>Pre-service teachers collect data to help answer questions. Data collection may involve talking to people at the site (interviewing employees, etc.., making observations, or collecting information). </a:t>
            </a:r>
          </a:p>
          <a:p>
            <a:pPr eaLnBrk="1" hangingPunct="1"/>
            <a:endParaRPr lang="en-US" sz="2800"/>
          </a:p>
          <a:p>
            <a:pPr lvl="1" eaLnBrk="1" hangingPunct="1"/>
            <a:r>
              <a:rPr lang="en-US" sz="2400"/>
              <a:t>Discuss and organize data. Decide how to represent the data (graph, table, chart, diagram, etc) to communicate findings to others.</a:t>
            </a:r>
            <a:endParaRPr lang="en-US" sz="2400">
              <a:latin typeface="Times New Roman"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Overview of Activity: Option II</a:t>
            </a:r>
          </a:p>
        </p:txBody>
      </p:sp>
      <p:sp>
        <p:nvSpPr>
          <p:cNvPr id="69635" name="Rectangle 3"/>
          <p:cNvSpPr>
            <a:spLocks noGrp="1" noChangeArrowheads="1"/>
          </p:cNvSpPr>
          <p:nvPr>
            <p:ph type="body" idx="1"/>
          </p:nvPr>
        </p:nvSpPr>
        <p:spPr>
          <a:xfrm>
            <a:off x="838200" y="1905000"/>
            <a:ext cx="7735888" cy="4114800"/>
          </a:xfrm>
        </p:spPr>
        <p:txBody>
          <a:bodyPr/>
          <a:lstStyle/>
          <a:p>
            <a:pPr eaLnBrk="1" hangingPunct="1">
              <a:lnSpc>
                <a:spcPct val="90000"/>
              </a:lnSpc>
            </a:pPr>
            <a:r>
              <a:rPr lang="en-US" sz="2600"/>
              <a:t>Phase IV: Group Sharing / Debriefing</a:t>
            </a:r>
          </a:p>
          <a:p>
            <a:pPr lvl="1" eaLnBrk="1" hangingPunct="1">
              <a:lnSpc>
                <a:spcPct val="90000"/>
              </a:lnSpc>
            </a:pPr>
            <a:r>
              <a:rPr lang="en-US" sz="2200"/>
              <a:t>Pre-service teachers share questions they investigated, including a) why they chose the questions, and b) what data they generated.</a:t>
            </a:r>
          </a:p>
          <a:p>
            <a:pPr lvl="1" eaLnBrk="1" hangingPunct="1">
              <a:lnSpc>
                <a:spcPct val="90000"/>
              </a:lnSpc>
              <a:buFont typeface="Wingdings" charset="2"/>
              <a:buNone/>
            </a:pPr>
            <a:endParaRPr lang="en-US" sz="2200"/>
          </a:p>
          <a:p>
            <a:pPr lvl="1" eaLnBrk="1" hangingPunct="1">
              <a:lnSpc>
                <a:spcPct val="90000"/>
              </a:lnSpc>
            </a:pPr>
            <a:r>
              <a:rPr lang="en-US" sz="2200"/>
              <a:t>Share Findings. Discuss what each representation shows and what additional questions it raises.</a:t>
            </a:r>
          </a:p>
          <a:p>
            <a:pPr lvl="1" eaLnBrk="1" hangingPunct="1">
              <a:lnSpc>
                <a:spcPct val="90000"/>
              </a:lnSpc>
            </a:pPr>
            <a:endParaRPr lang="en-US" sz="2200"/>
          </a:p>
          <a:p>
            <a:pPr lvl="1" eaLnBrk="1" hangingPunct="1">
              <a:lnSpc>
                <a:spcPct val="90000"/>
              </a:lnSpc>
            </a:pPr>
            <a:r>
              <a:rPr lang="en-US" sz="2400"/>
              <a:t>Discuss how to adapt the activity for elementary students, including how to draw on what they have learned about children’s mathematical thinking, and how to relate the activity to issues of  equity and/or social justice in the school or community.</a:t>
            </a:r>
          </a:p>
          <a:p>
            <a:pPr lvl="1" eaLnBrk="1" hangingPunct="1">
              <a:lnSpc>
                <a:spcPct val="90000"/>
              </a:lnSpc>
            </a:pPr>
            <a:endParaRPr lang="en-US">
              <a:latin typeface="Times New Roman"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t>Examples</a:t>
            </a:r>
          </a:p>
        </p:txBody>
      </p:sp>
      <p:sp>
        <p:nvSpPr>
          <p:cNvPr id="71683" name="Rectangle 3"/>
          <p:cNvSpPr>
            <a:spLocks noGrp="1" noChangeArrowheads="1"/>
          </p:cNvSpPr>
          <p:nvPr>
            <p:ph type="body" idx="1"/>
          </p:nvPr>
        </p:nvSpPr>
        <p:spPr>
          <a:xfrm>
            <a:off x="5105400" y="1143000"/>
            <a:ext cx="3773488" cy="4953000"/>
          </a:xfrm>
        </p:spPr>
        <p:txBody>
          <a:bodyPr/>
          <a:lstStyle/>
          <a:p>
            <a:pPr eaLnBrk="1" hangingPunct="1">
              <a:lnSpc>
                <a:spcPct val="90000"/>
              </a:lnSpc>
            </a:pPr>
            <a:r>
              <a:rPr lang="en-US" sz="2800"/>
              <a:t>Mathematics used to read and fill prescriptions, measure quantities, calculate payments </a:t>
            </a:r>
          </a:p>
          <a:p>
            <a:pPr eaLnBrk="1" hangingPunct="1">
              <a:lnSpc>
                <a:spcPct val="90000"/>
              </a:lnSpc>
            </a:pPr>
            <a:endParaRPr lang="en-US" sz="1700"/>
          </a:p>
          <a:p>
            <a:pPr eaLnBrk="1" hangingPunct="1">
              <a:lnSpc>
                <a:spcPct val="90000"/>
              </a:lnSpc>
            </a:pPr>
            <a:r>
              <a:rPr lang="en-US" sz="2600"/>
              <a:t>Question: </a:t>
            </a:r>
            <a:r>
              <a:rPr lang="en-US" sz="2600">
                <a:latin typeface="Helvetica" charset="0"/>
              </a:rPr>
              <a:t>How does the cost of prescription drugs differ for insured versus uninsured patients?</a:t>
            </a:r>
            <a:endParaRPr lang="en-US" sz="3600">
              <a:latin typeface="Helvetica" charset="0"/>
            </a:endParaRPr>
          </a:p>
          <a:p>
            <a:pPr eaLnBrk="1" hangingPunct="1">
              <a:lnSpc>
                <a:spcPct val="90000"/>
              </a:lnSpc>
            </a:pPr>
            <a:endParaRPr lang="en-US" sz="2800"/>
          </a:p>
        </p:txBody>
      </p:sp>
      <p:pic>
        <p:nvPicPr>
          <p:cNvPr id="71684" name="Picture 4" descr="n10133187_36345495_9264">
            <a:hlinkClick r:id="rId3"/>
          </p:cNvPr>
          <p:cNvPicPr>
            <a:picLocks noChangeAspect="1" noChangeArrowheads="1"/>
          </p:cNvPicPr>
          <p:nvPr/>
        </p:nvPicPr>
        <p:blipFill>
          <a:blip r:embed="rId4"/>
          <a:srcRect/>
          <a:stretch>
            <a:fillRect/>
          </a:stretch>
        </p:blipFill>
        <p:spPr bwMode="auto">
          <a:xfrm>
            <a:off x="838200" y="990600"/>
            <a:ext cx="4086225" cy="5448300"/>
          </a:xfrm>
          <a:prstGeom prst="rect">
            <a:avLst/>
          </a:prstGeom>
          <a:noFill/>
          <a:ln w="9525">
            <a:noFill/>
            <a:miter lim="800000"/>
            <a:headEnd/>
            <a:tailEnd/>
          </a:ln>
        </p:spPr>
      </p:pic>
      <p:sp>
        <p:nvSpPr>
          <p:cNvPr id="71685" name="Rectangle 5"/>
          <p:cNvSpPr>
            <a:spLocks noChangeArrowheads="1"/>
          </p:cNvSpPr>
          <p:nvPr/>
        </p:nvSpPr>
        <p:spPr bwMode="auto">
          <a:xfrm>
            <a:off x="533400" y="46038"/>
            <a:ext cx="7543800" cy="715962"/>
          </a:xfrm>
          <a:prstGeom prst="rect">
            <a:avLst/>
          </a:prstGeom>
          <a:noFill/>
          <a:ln w="9525">
            <a:noFill/>
            <a:miter lim="800000"/>
            <a:headEnd/>
            <a:tailEnd/>
          </a:ln>
        </p:spPr>
        <p:txBody>
          <a:bodyPr anchor="b">
            <a:prstTxWarp prst="textNoShape">
              <a:avLst/>
            </a:prstTxWarp>
          </a:bodyPr>
          <a:lstStyle/>
          <a:p>
            <a:pPr eaLnBrk="1" hangingPunct="1"/>
            <a:r>
              <a:rPr lang="en-US" sz="4400">
                <a:solidFill>
                  <a:schemeClr val="tx2"/>
                </a:solidFill>
              </a:rPr>
              <a:t>Community Health Center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Overview</a:t>
            </a:r>
          </a:p>
        </p:txBody>
      </p:sp>
      <p:sp>
        <p:nvSpPr>
          <p:cNvPr id="18435" name="Rectangle 3"/>
          <p:cNvSpPr>
            <a:spLocks noGrp="1" noChangeArrowheads="1"/>
          </p:cNvSpPr>
          <p:nvPr>
            <p:ph type="body" idx="1"/>
          </p:nvPr>
        </p:nvSpPr>
        <p:spPr/>
        <p:txBody>
          <a:bodyPr/>
          <a:lstStyle/>
          <a:p>
            <a:pPr eaLnBrk="1" hangingPunct="1"/>
            <a:r>
              <a:rPr lang="en-US" sz="2800"/>
              <a:t>Conference and participants</a:t>
            </a:r>
          </a:p>
          <a:p>
            <a:pPr eaLnBrk="1" hangingPunct="1"/>
            <a:r>
              <a:rPr lang="en-US" sz="2800"/>
              <a:t>Goals and theoretical framework</a:t>
            </a:r>
          </a:p>
          <a:p>
            <a:pPr eaLnBrk="1" hangingPunct="1">
              <a:buFont typeface="Wingdings" charset="2"/>
              <a:buNone/>
            </a:pPr>
            <a:endParaRPr lang="en-US" sz="2800"/>
          </a:p>
          <a:p>
            <a:pPr eaLnBrk="1" hangingPunct="1"/>
            <a:r>
              <a:rPr lang="en-US" sz="2800"/>
              <a:t>Two examples of “extended learning activities”</a:t>
            </a:r>
          </a:p>
          <a:p>
            <a:pPr eaLnBrk="1" hangingPunct="1"/>
            <a:endParaRPr lang="en-US" sz="2800"/>
          </a:p>
          <a:p>
            <a:pPr eaLnBrk="1" hangingPunct="1"/>
            <a:r>
              <a:rPr lang="en-US" sz="2800"/>
              <a:t>Preliminary Results</a:t>
            </a:r>
          </a:p>
          <a:p>
            <a:pPr eaLnBrk="1" hangingPunct="1"/>
            <a:r>
              <a:rPr lang="en-US" sz="2800"/>
              <a:t>Discussion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038600" y="1828800"/>
            <a:ext cx="4870450" cy="4583113"/>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buClr>
                <a:schemeClr val="tx2"/>
              </a:buClr>
              <a:buSzPct val="70000"/>
              <a:buFont typeface="Wingdings" charset="2"/>
              <a:buChar char="l"/>
            </a:pPr>
            <a:r>
              <a:rPr lang="en-US" sz="2600"/>
              <a:t>Mathematics used in planning and constructing buildings, measurement (length, area, volume)</a:t>
            </a:r>
          </a:p>
          <a:p>
            <a:pPr eaLnBrk="1" hangingPunct="1">
              <a:lnSpc>
                <a:spcPct val="90000"/>
              </a:lnSpc>
              <a:spcBef>
                <a:spcPct val="20000"/>
              </a:spcBef>
              <a:buClr>
                <a:schemeClr val="tx2"/>
              </a:buClr>
              <a:buSzPct val="70000"/>
              <a:buFont typeface="Wingdings" charset="2"/>
              <a:buChar char="l"/>
            </a:pPr>
            <a:endParaRPr lang="en-US" sz="2600"/>
          </a:p>
          <a:p>
            <a:pPr eaLnBrk="1" hangingPunct="1">
              <a:lnSpc>
                <a:spcPct val="90000"/>
              </a:lnSpc>
              <a:spcBef>
                <a:spcPct val="20000"/>
              </a:spcBef>
              <a:buClr>
                <a:schemeClr val="tx2"/>
              </a:buClr>
              <a:buSzPct val="70000"/>
              <a:buFont typeface="Wingdings" charset="2"/>
              <a:buChar char="l"/>
            </a:pPr>
            <a:r>
              <a:rPr lang="en-US" sz="3000"/>
              <a:t>Questions:</a:t>
            </a:r>
            <a:r>
              <a:rPr lang="en-US" sz="3400"/>
              <a:t> </a:t>
            </a:r>
            <a:r>
              <a:rPr lang="en-US">
                <a:latin typeface="Calibri" charset="0"/>
              </a:rPr>
              <a:t>How much water does the site use a day if one tank lasts one week?  How much water is used throughout the 6 month project?  What would we have to do and for how long to use this much water?</a:t>
            </a:r>
          </a:p>
        </p:txBody>
      </p:sp>
      <p:pic>
        <p:nvPicPr>
          <p:cNvPr id="73731" name="Content Placeholder 5" descr="051.JPG"/>
          <p:cNvPicPr>
            <a:picLocks noChangeAspect="1"/>
          </p:cNvPicPr>
          <p:nvPr/>
        </p:nvPicPr>
        <p:blipFill>
          <a:blip r:embed="rId2"/>
          <a:srcRect/>
          <a:stretch>
            <a:fillRect/>
          </a:stretch>
        </p:blipFill>
        <p:spPr bwMode="auto">
          <a:xfrm>
            <a:off x="304800" y="1752600"/>
            <a:ext cx="3352800" cy="4648200"/>
          </a:xfrm>
          <a:prstGeom prst="rect">
            <a:avLst/>
          </a:prstGeom>
          <a:noFill/>
          <a:ln w="9525">
            <a:noFill/>
            <a:miter lim="800000"/>
            <a:headEnd/>
            <a:tailEnd/>
          </a:ln>
        </p:spPr>
      </p:pic>
      <p:sp>
        <p:nvSpPr>
          <p:cNvPr id="73732" name="Rectangle 4"/>
          <p:cNvSpPr>
            <a:spLocks noChangeArrowheads="1"/>
          </p:cNvSpPr>
          <p:nvPr/>
        </p:nvSpPr>
        <p:spPr bwMode="auto">
          <a:xfrm>
            <a:off x="457200" y="122238"/>
            <a:ext cx="8686800" cy="1295400"/>
          </a:xfrm>
          <a:prstGeom prst="rect">
            <a:avLst/>
          </a:prstGeom>
          <a:noFill/>
          <a:ln w="9525">
            <a:noFill/>
            <a:miter lim="800000"/>
            <a:headEnd/>
            <a:tailEnd/>
          </a:ln>
        </p:spPr>
        <p:txBody>
          <a:bodyPr anchor="b">
            <a:prstTxWarp prst="textNoShape">
              <a:avLst/>
            </a:prstTxWarp>
          </a:bodyPr>
          <a:lstStyle/>
          <a:p>
            <a:pPr eaLnBrk="1" hangingPunct="1"/>
            <a:r>
              <a:rPr lang="en-US" sz="4400">
                <a:solidFill>
                  <a:schemeClr val="tx2"/>
                </a:solidFill>
              </a:rPr>
              <a:t>Construction Site next to School</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4756" name="Rectangle 4"/>
          <p:cNvSpPr>
            <a:spLocks noGrp="1" noChangeArrowheads="1"/>
          </p:cNvSpPr>
          <p:nvPr>
            <p:ph type="body" idx="1"/>
          </p:nvPr>
        </p:nvSpPr>
        <p:spPr>
          <a:xfrm>
            <a:off x="381000" y="2017713"/>
            <a:ext cx="4343400" cy="4114800"/>
          </a:xfrm>
          <a:noFill/>
        </p:spPr>
        <p:txBody>
          <a:bodyPr/>
          <a:lstStyle/>
          <a:p>
            <a:pPr eaLnBrk="1" hangingPunct="1">
              <a:lnSpc>
                <a:spcPct val="90000"/>
              </a:lnSpc>
            </a:pPr>
            <a:r>
              <a:rPr lang="en-US" sz="2800"/>
              <a:t>Mathematics used in determining prices,measuring quantities, ordering supplies</a:t>
            </a:r>
            <a:endParaRPr lang="en-US" sz="2400"/>
          </a:p>
          <a:p>
            <a:pPr eaLnBrk="1" hangingPunct="1">
              <a:lnSpc>
                <a:spcPct val="90000"/>
              </a:lnSpc>
            </a:pPr>
            <a:r>
              <a:rPr lang="en-US" sz="2600"/>
              <a:t>Questions:</a:t>
            </a:r>
            <a:r>
              <a:rPr lang="en-US" sz="2200"/>
              <a:t> </a:t>
            </a:r>
            <a:r>
              <a:rPr lang="en-US" sz="2600"/>
              <a:t>Which size raspado is the best deal? What are the prices based on? How does the owner know when to reorder a particular flavor?</a:t>
            </a:r>
            <a:endParaRPr lang="en-US" sz="1700"/>
          </a:p>
          <a:p>
            <a:pPr eaLnBrk="1" hangingPunct="1">
              <a:lnSpc>
                <a:spcPct val="90000"/>
              </a:lnSpc>
            </a:pPr>
            <a:endParaRPr lang="en-US" sz="2200"/>
          </a:p>
        </p:txBody>
      </p:sp>
      <p:graphicFrame>
        <p:nvGraphicFramePr>
          <p:cNvPr id="74754" name="Object 2"/>
          <p:cNvGraphicFramePr>
            <a:graphicFrameLocks noChangeAspect="1"/>
          </p:cNvGraphicFramePr>
          <p:nvPr/>
        </p:nvGraphicFramePr>
        <p:xfrm>
          <a:off x="4953000" y="2971800"/>
          <a:ext cx="3810000" cy="3389313"/>
        </p:xfrm>
        <a:graphic>
          <a:graphicData uri="http://schemas.openxmlformats.org/presentationml/2006/ole">
            <p:oleObj spid="_x0000_s74754" name="Document" r:id="rId4" imgW="2743200" imgH="2176272" progId="Word.Document.8">
              <p:embed/>
            </p:oleObj>
          </a:graphicData>
        </a:graphic>
      </p:graphicFrame>
      <p:graphicFrame>
        <p:nvGraphicFramePr>
          <p:cNvPr id="74755" name="Object 3"/>
          <p:cNvGraphicFramePr>
            <a:graphicFrameLocks noChangeAspect="1"/>
          </p:cNvGraphicFramePr>
          <p:nvPr/>
        </p:nvGraphicFramePr>
        <p:xfrm>
          <a:off x="7010400" y="1524000"/>
          <a:ext cx="1752600" cy="1292225"/>
        </p:xfrm>
        <a:graphic>
          <a:graphicData uri="http://schemas.openxmlformats.org/presentationml/2006/ole">
            <p:oleObj spid="_x0000_s74755" name="Document" r:id="rId5" imgW="2171700" imgH="1600200" progId="Word.Document.8">
              <p:embed/>
            </p:oleObj>
          </a:graphicData>
        </a:graphic>
      </p:graphicFrame>
      <p:sp>
        <p:nvSpPr>
          <p:cNvPr id="74757" name="Rectangle 8"/>
          <p:cNvSpPr>
            <a:spLocks noGrp="1" noChangeArrowheads="1"/>
          </p:cNvSpPr>
          <p:nvPr>
            <p:ph type="title"/>
          </p:nvPr>
        </p:nvSpPr>
        <p:spPr>
          <a:noFill/>
        </p:spPr>
        <p:txBody>
          <a:bodyPr/>
          <a:lstStyle/>
          <a:p>
            <a:pPr eaLnBrk="1" hangingPunct="1"/>
            <a:r>
              <a:rPr lang="en-US"/>
              <a:t>Local Raspado Shop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6802" name="Picture 2" descr="IMG_4485"/>
          <p:cNvPicPr>
            <a:picLocks noChangeAspect="1" noChangeArrowheads="1"/>
          </p:cNvPicPr>
          <p:nvPr/>
        </p:nvPicPr>
        <p:blipFill>
          <a:blip r:embed="rId2"/>
          <a:srcRect/>
          <a:stretch>
            <a:fillRect/>
          </a:stretch>
        </p:blipFill>
        <p:spPr bwMode="auto">
          <a:xfrm>
            <a:off x="5867400" y="1828800"/>
            <a:ext cx="2857500" cy="3810000"/>
          </a:xfrm>
          <a:prstGeom prst="rect">
            <a:avLst/>
          </a:prstGeom>
          <a:noFill/>
          <a:ln w="9525">
            <a:noFill/>
            <a:miter lim="800000"/>
            <a:headEnd/>
            <a:tailEnd/>
          </a:ln>
        </p:spPr>
      </p:pic>
      <p:sp>
        <p:nvSpPr>
          <p:cNvPr id="76803" name="Rectangle 4"/>
          <p:cNvSpPr>
            <a:spLocks noChangeArrowheads="1"/>
          </p:cNvSpPr>
          <p:nvPr/>
        </p:nvSpPr>
        <p:spPr bwMode="auto">
          <a:xfrm>
            <a:off x="1600200" y="228600"/>
            <a:ext cx="6400800" cy="1143000"/>
          </a:xfrm>
          <a:prstGeom prst="rect">
            <a:avLst/>
          </a:prstGeom>
          <a:noFill/>
          <a:ln w="9525">
            <a:noFill/>
            <a:miter lim="800000"/>
            <a:headEnd/>
            <a:tailEnd/>
          </a:ln>
        </p:spPr>
        <p:txBody>
          <a:bodyPr anchor="ctr">
            <a:prstTxWarp prst="textNoShape">
              <a:avLst/>
            </a:prstTxWarp>
          </a:bodyPr>
          <a:lstStyle/>
          <a:p>
            <a:pPr eaLnBrk="1" hangingPunct="1"/>
            <a:r>
              <a:rPr lang="en-US" sz="4400">
                <a:solidFill>
                  <a:schemeClr val="tx2"/>
                </a:solidFill>
              </a:rPr>
              <a:t>Check Cashing Business</a:t>
            </a:r>
          </a:p>
        </p:txBody>
      </p:sp>
      <p:sp>
        <p:nvSpPr>
          <p:cNvPr id="76804" name="Rectangle 5"/>
          <p:cNvSpPr>
            <a:spLocks noChangeArrowheads="1"/>
          </p:cNvSpPr>
          <p:nvPr/>
        </p:nvSpPr>
        <p:spPr bwMode="auto">
          <a:xfrm>
            <a:off x="0" y="914400"/>
            <a:ext cx="5638800" cy="3429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Clr>
                <a:schemeClr val="folHlink"/>
              </a:buClr>
              <a:buSzPct val="60000"/>
              <a:buFont typeface="Wingdings" charset="2"/>
              <a:buChar char="n"/>
            </a:pPr>
            <a:endParaRPr lang="en-US" sz="2000"/>
          </a:p>
          <a:p>
            <a:pPr marL="342900" indent="-342900" eaLnBrk="1" hangingPunct="1">
              <a:lnSpc>
                <a:spcPct val="90000"/>
              </a:lnSpc>
              <a:spcBef>
                <a:spcPct val="20000"/>
              </a:spcBef>
              <a:buClr>
                <a:schemeClr val="folHlink"/>
              </a:buClr>
              <a:buSzPct val="60000"/>
              <a:buFont typeface="Wingdings" charset="2"/>
              <a:buChar char="n"/>
            </a:pPr>
            <a:r>
              <a:rPr lang="en-US" sz="2800"/>
              <a:t>Mathematics related to ratio, graphing, percents, multi-step calculation</a:t>
            </a:r>
          </a:p>
          <a:p>
            <a:pPr marL="342900" indent="-342900" eaLnBrk="1" hangingPunct="1">
              <a:lnSpc>
                <a:spcPct val="90000"/>
              </a:lnSpc>
              <a:spcBef>
                <a:spcPct val="20000"/>
              </a:spcBef>
              <a:buClr>
                <a:schemeClr val="folHlink"/>
              </a:buClr>
              <a:buSzPct val="60000"/>
              <a:buFont typeface="Wingdings" charset="2"/>
              <a:buChar char="n"/>
            </a:pPr>
            <a:endParaRPr lang="en-US" sz="2800"/>
          </a:p>
          <a:p>
            <a:pPr marL="742950" lvl="1" indent="-285750" eaLnBrk="1" hangingPunct="1">
              <a:lnSpc>
                <a:spcPct val="90000"/>
              </a:lnSpc>
              <a:spcBef>
                <a:spcPct val="20000"/>
              </a:spcBef>
              <a:buClr>
                <a:schemeClr val="hlink"/>
              </a:buClr>
              <a:buSzPct val="55000"/>
              <a:buFont typeface="Wingdings" charset="2"/>
              <a:buChar char="n"/>
            </a:pPr>
            <a:r>
              <a:rPr lang="en-US" sz="2800"/>
              <a:t>How many Quick Cash Loans are there in our neighborhood? </a:t>
            </a:r>
          </a:p>
          <a:p>
            <a:pPr marL="742950" lvl="1" indent="-285750" eaLnBrk="1" hangingPunct="1">
              <a:lnSpc>
                <a:spcPct val="90000"/>
              </a:lnSpc>
              <a:spcBef>
                <a:spcPct val="20000"/>
              </a:spcBef>
              <a:buClr>
                <a:schemeClr val="hlink"/>
              </a:buClr>
              <a:buSzPct val="55000"/>
              <a:buFont typeface="Wingdings" charset="2"/>
              <a:buChar char="n"/>
            </a:pPr>
            <a:r>
              <a:rPr lang="en-US" sz="2800"/>
              <a:t>How does this compare to the amount of banks present in this same area?</a:t>
            </a:r>
            <a:r>
              <a:rPr lang="en-US" sz="2000"/>
              <a:t> </a:t>
            </a:r>
          </a:p>
          <a:p>
            <a:pPr marL="742950" lvl="1" indent="-285750" eaLnBrk="1" hangingPunct="1">
              <a:lnSpc>
                <a:spcPct val="90000"/>
              </a:lnSpc>
              <a:spcBef>
                <a:spcPct val="20000"/>
              </a:spcBef>
              <a:buClr>
                <a:schemeClr val="hlink"/>
              </a:buClr>
              <a:buSzPct val="55000"/>
              <a:buFont typeface="Wingdings" charset="2"/>
              <a:buChar char="n"/>
            </a:pPr>
            <a:r>
              <a:rPr lang="en-US" sz="2800"/>
              <a:t>If you get a loan for $320.00, what will it cost to repay?</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914400" y="617538"/>
            <a:ext cx="8029575" cy="1143000"/>
          </a:xfrm>
        </p:spPr>
        <p:txBody>
          <a:bodyPr/>
          <a:lstStyle/>
          <a:p>
            <a:pPr eaLnBrk="1" hangingPunct="1"/>
            <a:r>
              <a:rPr lang="en-US"/>
              <a:t>Pre-service Teacher Reflection</a:t>
            </a:r>
          </a:p>
        </p:txBody>
      </p:sp>
      <p:sp>
        <p:nvSpPr>
          <p:cNvPr id="77827" name="Rectangle 3"/>
          <p:cNvSpPr>
            <a:spLocks noGrp="1" noChangeArrowheads="1"/>
          </p:cNvSpPr>
          <p:nvPr>
            <p:ph type="body" idx="1"/>
          </p:nvPr>
        </p:nvSpPr>
        <p:spPr>
          <a:xfrm>
            <a:off x="228600" y="2017713"/>
            <a:ext cx="8726488" cy="4114800"/>
          </a:xfrm>
        </p:spPr>
        <p:txBody>
          <a:bodyPr/>
          <a:lstStyle/>
          <a:p>
            <a:pPr eaLnBrk="1" hangingPunct="1">
              <a:lnSpc>
                <a:spcPct val="90000"/>
              </a:lnSpc>
            </a:pPr>
            <a:r>
              <a:rPr lang="en-US" sz="2400"/>
              <a:t>There was a lot more math within a few blocks of the school than I expected.  It was also a good way to get to know the surrounding community.  I liked the practice aspect of our investigations: using math to find out what the best deals are, what kind of bus pass to buy, how to win prizes at Peter Piper Pizza. … An interesting thing that happened while we were coming up with problems was we kept asking more and more questions.  We only stopped because we ran out of room on the paper.  We kept wondering, how many tickets? How many tokens? How many topping combinations? It goes on and on.  Once we got going, we kept wondering more and more.</a:t>
            </a:r>
            <a:r>
              <a:rPr lang="en-US" sz="2800"/>
              <a:t>  </a:t>
            </a:r>
          </a:p>
          <a:p>
            <a:pPr lvl="1" eaLnBrk="1" hangingPunct="1">
              <a:lnSpc>
                <a:spcPct val="90000"/>
              </a:lnSpc>
              <a:buFont typeface="Wingdings" charset="2"/>
              <a:buNone/>
            </a:pPr>
            <a:r>
              <a:rPr lang="en-US"/>
              <a:t>  </a:t>
            </a:r>
            <a:r>
              <a:rPr lang="en-US" sz="2600"/>
              <a:t>~ </a:t>
            </a:r>
            <a:r>
              <a:rPr lang="en-US" sz="2200"/>
              <a:t>white pre-service bilingual teacher</a:t>
            </a:r>
            <a:endParaRPr lang="en-US" sz="2400"/>
          </a:p>
          <a:p>
            <a:pPr eaLnBrk="1" hangingPunct="1">
              <a:lnSpc>
                <a:spcPct val="90000"/>
              </a:lnSpc>
            </a:pPr>
            <a:endParaRPr lang="en-US" sz="28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t>Pre-service teacher reflection</a:t>
            </a:r>
          </a:p>
        </p:txBody>
      </p:sp>
      <p:sp>
        <p:nvSpPr>
          <p:cNvPr id="79875" name="Rectangle 3"/>
          <p:cNvSpPr>
            <a:spLocks noGrp="1" noChangeArrowheads="1"/>
          </p:cNvSpPr>
          <p:nvPr>
            <p:ph type="body" idx="1"/>
          </p:nvPr>
        </p:nvSpPr>
        <p:spPr>
          <a:xfrm>
            <a:off x="228600" y="2017713"/>
            <a:ext cx="8726488" cy="4114800"/>
          </a:xfrm>
        </p:spPr>
        <p:txBody>
          <a:bodyPr/>
          <a:lstStyle/>
          <a:p>
            <a:pPr eaLnBrk="1" hangingPunct="1"/>
            <a:r>
              <a:rPr lang="en-US" sz="2400"/>
              <a:t>An assignment that involves community tells the student that their community is important.  It shows that we value where they come from and the community in which they live. It encourages students to become problem solvers within their community as well. Math is all about problem solving, and there is no community that doesn’t have problems. All communities could use problem solvers and this is one activity that encourages students to take ownership and leadership.” </a:t>
            </a:r>
          </a:p>
          <a:p>
            <a:pPr eaLnBrk="1" hangingPunct="1">
              <a:buFont typeface="Wingdings" charset="2"/>
              <a:buNone/>
            </a:pPr>
            <a:r>
              <a:rPr lang="en-US" sz="2400"/>
              <a:t>	</a:t>
            </a:r>
            <a:r>
              <a:rPr lang="en-US" sz="2100"/>
              <a:t>~ African-American pre-service teacher</a:t>
            </a:r>
            <a:endParaRPr lang="en-US" sz="23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t>Beginning of Semester Survey</a:t>
            </a:r>
          </a:p>
        </p:txBody>
      </p:sp>
      <p:sp>
        <p:nvSpPr>
          <p:cNvPr id="81923" name="Rectangle 3"/>
          <p:cNvSpPr>
            <a:spLocks noGrp="1" noChangeArrowheads="1"/>
          </p:cNvSpPr>
          <p:nvPr>
            <p:ph type="body" idx="1"/>
          </p:nvPr>
        </p:nvSpPr>
        <p:spPr/>
        <p:txBody>
          <a:bodyPr/>
          <a:lstStyle/>
          <a:p>
            <a:pPr eaLnBrk="1" hangingPunct="1">
              <a:lnSpc>
                <a:spcPct val="90000"/>
              </a:lnSpc>
              <a:buFont typeface="Wingdings" charset="2"/>
              <a:buNone/>
            </a:pPr>
            <a:r>
              <a:rPr lang="en-US"/>
              <a:t>Questions Related to Funds of Knowledge:</a:t>
            </a:r>
          </a:p>
          <a:p>
            <a:pPr eaLnBrk="1" hangingPunct="1">
              <a:lnSpc>
                <a:spcPct val="90000"/>
              </a:lnSpc>
            </a:pPr>
            <a:r>
              <a:rPr lang="en-US"/>
              <a:t>Elementary teachers should support students understanding how mathematics can help them investigate their own lives.</a:t>
            </a:r>
          </a:p>
          <a:p>
            <a:pPr lvl="1" eaLnBrk="1" hangingPunct="1">
              <a:lnSpc>
                <a:spcPct val="90000"/>
              </a:lnSpc>
            </a:pPr>
            <a:r>
              <a:rPr lang="en-US"/>
              <a:t>1% Disagree/Strongly Disagree</a:t>
            </a:r>
          </a:p>
          <a:p>
            <a:pPr lvl="1" eaLnBrk="1" hangingPunct="1">
              <a:lnSpc>
                <a:spcPct val="90000"/>
              </a:lnSpc>
            </a:pPr>
            <a:r>
              <a:rPr lang="en-US"/>
              <a:t>99% Agree/Strongly Agree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en-US"/>
          </a:p>
        </p:txBody>
      </p:sp>
      <p:sp>
        <p:nvSpPr>
          <p:cNvPr id="83971" name="Rectangle 3"/>
          <p:cNvSpPr>
            <a:spLocks noGrp="1" noChangeArrowheads="1"/>
          </p:cNvSpPr>
          <p:nvPr>
            <p:ph type="body" idx="1"/>
          </p:nvPr>
        </p:nvSpPr>
        <p:spPr/>
        <p:txBody>
          <a:bodyPr/>
          <a:lstStyle/>
          <a:p>
            <a:pPr eaLnBrk="1" hangingPunct="1"/>
            <a:r>
              <a:rPr lang="en-US"/>
              <a:t>The teacher can better support students’ development in math if s/he draws on their home/community resources.</a:t>
            </a:r>
          </a:p>
          <a:p>
            <a:pPr lvl="1" eaLnBrk="1" hangingPunct="1"/>
            <a:r>
              <a:rPr lang="en-US"/>
              <a:t>6% Disagree/Strongly Disagree</a:t>
            </a:r>
          </a:p>
          <a:p>
            <a:pPr lvl="1" eaLnBrk="1" hangingPunct="1"/>
            <a:r>
              <a:rPr lang="en-US"/>
              <a:t>94% Agree/Strongly Agree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t>In General</a:t>
            </a:r>
          </a:p>
        </p:txBody>
      </p:sp>
      <p:sp>
        <p:nvSpPr>
          <p:cNvPr id="51203" name="Rectangle 3"/>
          <p:cNvSpPr>
            <a:spLocks noGrp="1" noChangeArrowheads="1"/>
          </p:cNvSpPr>
          <p:nvPr>
            <p:ph type="body" idx="1"/>
          </p:nvPr>
        </p:nvSpPr>
        <p:spPr/>
        <p:txBody>
          <a:bodyPr/>
          <a:lstStyle/>
          <a:p>
            <a:pPr eaLnBrk="1" hangingPunct="1">
              <a:lnSpc>
                <a:spcPct val="90000"/>
              </a:lnSpc>
            </a:pPr>
            <a:r>
              <a:rPr lang="en-US" sz="2800"/>
              <a:t>Very strong consensus on questions related to family and community-based funds of knowledge</a:t>
            </a:r>
          </a:p>
          <a:p>
            <a:pPr lvl="1" eaLnBrk="1" hangingPunct="1">
              <a:lnSpc>
                <a:spcPct val="90000"/>
              </a:lnSpc>
            </a:pPr>
            <a:r>
              <a:rPr lang="en-US" sz="2400"/>
              <a:t>Even at the beginning of the semester</a:t>
            </a:r>
          </a:p>
          <a:p>
            <a:pPr eaLnBrk="1" hangingPunct="1">
              <a:lnSpc>
                <a:spcPct val="90000"/>
              </a:lnSpc>
            </a:pPr>
            <a:r>
              <a:rPr lang="en-US" sz="2800"/>
              <a:t>Not true for questions related to children’s mathematical thinking</a:t>
            </a:r>
          </a:p>
          <a:p>
            <a:pPr lvl="1" eaLnBrk="1" hangingPunct="1">
              <a:lnSpc>
                <a:spcPct val="90000"/>
              </a:lnSpc>
            </a:pPr>
            <a:r>
              <a:rPr lang="en-US" sz="2400"/>
              <a:t>Could be related to nature of questions (easy to identify desired responses) or PSTs’ prior experiences, or PSTs’ greater willingness to accept ideas about funds of knowledge or…</a:t>
            </a:r>
          </a:p>
          <a:p>
            <a:pPr lvl="1" eaLnBrk="1" hangingPunct="1">
              <a:lnSpc>
                <a:spcPct val="90000"/>
              </a:lnSpc>
            </a:pPr>
            <a:r>
              <a:rPr lang="en-US" sz="2400"/>
              <a:t>Still not sure how to put these ideas into 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bldLvl="3"/>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z="3600"/>
              <a:t>Pre/Post Results - Questions Related to Children’s Mathematical Thinking</a:t>
            </a:r>
            <a:endParaRPr lang="en-US"/>
          </a:p>
        </p:txBody>
      </p:sp>
      <p:sp>
        <p:nvSpPr>
          <p:cNvPr id="88067" name="Rectangle 3"/>
          <p:cNvSpPr>
            <a:spLocks noGrp="1" noChangeArrowheads="1"/>
          </p:cNvSpPr>
          <p:nvPr>
            <p:ph type="body" idx="1"/>
          </p:nvPr>
        </p:nvSpPr>
        <p:spPr>
          <a:xfrm>
            <a:off x="1143000" y="1981200"/>
            <a:ext cx="7772400" cy="4114800"/>
          </a:xfrm>
        </p:spPr>
        <p:txBody>
          <a:bodyPr/>
          <a:lstStyle/>
          <a:p>
            <a:pPr eaLnBrk="1" hangingPunct="1">
              <a:lnSpc>
                <a:spcPct val="90000"/>
              </a:lnSpc>
            </a:pPr>
            <a:r>
              <a:rPr lang="en-US" sz="2800"/>
              <a:t>Children need to have many informal experiences solving simple word problems before they are expected to memorize number facts.</a:t>
            </a:r>
          </a:p>
          <a:p>
            <a:pPr lvl="1" eaLnBrk="1" hangingPunct="1">
              <a:lnSpc>
                <a:spcPct val="90000"/>
              </a:lnSpc>
            </a:pPr>
            <a:r>
              <a:rPr lang="en-US" sz="2400"/>
              <a:t>Pre-Survey: 59% Agree/Strongly Agree</a:t>
            </a:r>
          </a:p>
          <a:p>
            <a:pPr lvl="1" eaLnBrk="1" hangingPunct="1">
              <a:lnSpc>
                <a:spcPct val="90000"/>
              </a:lnSpc>
            </a:pPr>
            <a:r>
              <a:rPr lang="en-US" sz="2400"/>
              <a:t>Post-Survey: 65% Agree/Strongly Agree</a:t>
            </a:r>
          </a:p>
          <a:p>
            <a:pPr eaLnBrk="1" hangingPunct="1">
              <a:lnSpc>
                <a:spcPct val="90000"/>
              </a:lnSpc>
            </a:pPr>
            <a:r>
              <a:rPr lang="en-US" sz="2800"/>
              <a:t>It is the teacher’s job to demonstrate how to solve math problems the right way.</a:t>
            </a:r>
          </a:p>
          <a:p>
            <a:pPr lvl="1" eaLnBrk="1" hangingPunct="1">
              <a:lnSpc>
                <a:spcPct val="90000"/>
              </a:lnSpc>
            </a:pPr>
            <a:r>
              <a:rPr lang="en-US" sz="2400"/>
              <a:t>Pre-Survey: 43% Disagree/Strongly Disagree</a:t>
            </a:r>
          </a:p>
          <a:p>
            <a:pPr lvl="1" eaLnBrk="1" hangingPunct="1">
              <a:lnSpc>
                <a:spcPct val="90000"/>
              </a:lnSpc>
            </a:pPr>
            <a:r>
              <a:rPr lang="en-US" sz="2400"/>
              <a:t>Post-Survey: 55% Disagree/Strongly Disagree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t>Cautions</a:t>
            </a:r>
          </a:p>
        </p:txBody>
      </p:sp>
      <p:sp>
        <p:nvSpPr>
          <p:cNvPr id="90115" name="Rectangle 3"/>
          <p:cNvSpPr>
            <a:spLocks noGrp="1" noChangeArrowheads="1"/>
          </p:cNvSpPr>
          <p:nvPr>
            <p:ph type="body" idx="1"/>
          </p:nvPr>
        </p:nvSpPr>
        <p:spPr/>
        <p:txBody>
          <a:bodyPr/>
          <a:lstStyle/>
          <a:p>
            <a:pPr eaLnBrk="1" hangingPunct="1">
              <a:lnSpc>
                <a:spcPct val="90000"/>
              </a:lnSpc>
            </a:pPr>
            <a:r>
              <a:rPr lang="en-US"/>
              <a:t>Results are preliminary; analyses are continuing</a:t>
            </a:r>
          </a:p>
          <a:p>
            <a:pPr eaLnBrk="1" hangingPunct="1">
              <a:lnSpc>
                <a:spcPct val="90000"/>
              </a:lnSpc>
            </a:pPr>
            <a:endParaRPr lang="en-US"/>
          </a:p>
          <a:p>
            <a:pPr eaLnBrk="1" hangingPunct="1">
              <a:lnSpc>
                <a:spcPct val="90000"/>
              </a:lnSpc>
            </a:pPr>
            <a:r>
              <a:rPr lang="en-US"/>
              <a:t>Still Unanswered:</a:t>
            </a:r>
          </a:p>
          <a:p>
            <a:pPr lvl="1" eaLnBrk="1" hangingPunct="1">
              <a:lnSpc>
                <a:spcPct val="90000"/>
              </a:lnSpc>
            </a:pPr>
            <a:r>
              <a:rPr lang="en-US"/>
              <a:t>What is the </a:t>
            </a:r>
            <a:r>
              <a:rPr lang="en-US" i="1"/>
              <a:t>connection</a:t>
            </a:r>
            <a:r>
              <a:rPr lang="en-US"/>
              <a:t> (for pre-service teachers) between children’s mathematical thinking and children’s family and community-based mathematical funds of knowledge?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Conference</a:t>
            </a:r>
          </a:p>
        </p:txBody>
      </p:sp>
      <p:sp>
        <p:nvSpPr>
          <p:cNvPr id="20483" name="Rectangle 3"/>
          <p:cNvSpPr>
            <a:spLocks noGrp="1" noChangeArrowheads="1"/>
          </p:cNvSpPr>
          <p:nvPr>
            <p:ph type="body" idx="1"/>
          </p:nvPr>
        </p:nvSpPr>
        <p:spPr/>
        <p:txBody>
          <a:bodyPr/>
          <a:lstStyle/>
          <a:p>
            <a:pPr eaLnBrk="1" hangingPunct="1"/>
            <a:r>
              <a:rPr lang="en-US"/>
              <a:t>May, 2008, in Tucson, Arizona</a:t>
            </a:r>
          </a:p>
          <a:p>
            <a:pPr eaLnBrk="1" hangingPunct="1"/>
            <a:endParaRPr lang="en-US"/>
          </a:p>
          <a:p>
            <a:pPr eaLnBrk="1" hangingPunct="1"/>
            <a:r>
              <a:rPr lang="en-US"/>
              <a:t>38 participants from 19 institutions</a:t>
            </a:r>
          </a:p>
          <a:p>
            <a:pPr eaLnBrk="1" hangingPunct="1"/>
            <a:endParaRPr lang="en-US"/>
          </a:p>
          <a:p>
            <a:pPr eaLnBrk="1" hangingPunct="1"/>
            <a:r>
              <a:rPr lang="en-US"/>
              <a:t>Conceptual framework and readings, instructional module development, beginnings of research plan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t>For More Information…</a:t>
            </a:r>
          </a:p>
        </p:txBody>
      </p:sp>
      <p:sp>
        <p:nvSpPr>
          <p:cNvPr id="92163"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endParaRPr lang="en-US"/>
          </a:p>
          <a:p>
            <a:pPr eaLnBrk="1" hangingPunct="1"/>
            <a:r>
              <a:rPr lang="en-US"/>
              <a:t>http://mathconnect.hs.iastate.edu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t>Key Question</a:t>
            </a:r>
          </a:p>
        </p:txBody>
      </p:sp>
      <p:sp>
        <p:nvSpPr>
          <p:cNvPr id="22531" name="Rectangle 3"/>
          <p:cNvSpPr>
            <a:spLocks noGrp="1" noChangeArrowheads="1"/>
          </p:cNvSpPr>
          <p:nvPr>
            <p:ph type="body" idx="1"/>
          </p:nvPr>
        </p:nvSpPr>
        <p:spPr/>
        <p:txBody>
          <a:bodyPr/>
          <a:lstStyle/>
          <a:p>
            <a:pPr eaLnBrk="1" hangingPunct="1"/>
            <a:r>
              <a:rPr lang="en-US"/>
              <a:t>How can we connect children’s mathematical thinking and children’s community- and family-based mathematical funds of knowledge in elementary methods courses?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Goals of Conference (1)</a:t>
            </a:r>
          </a:p>
        </p:txBody>
      </p:sp>
      <p:sp>
        <p:nvSpPr>
          <p:cNvPr id="24579" name="Rectangle 3"/>
          <p:cNvSpPr>
            <a:spLocks noGrp="1" noChangeArrowheads="1"/>
          </p:cNvSpPr>
          <p:nvPr>
            <p:ph type="body" idx="1"/>
          </p:nvPr>
        </p:nvSpPr>
        <p:spPr/>
        <p:txBody>
          <a:bodyPr/>
          <a:lstStyle/>
          <a:p>
            <a:pPr eaLnBrk="1" hangingPunct="1">
              <a:lnSpc>
                <a:spcPct val="90000"/>
              </a:lnSpc>
              <a:buFont typeface="Wingdings" charset="2"/>
              <a:buNone/>
            </a:pPr>
            <a:r>
              <a:rPr lang="en-US" sz="3600">
                <a:latin typeface="Times New Roman" charset="0"/>
              </a:rPr>
              <a:t>To work towards the </a:t>
            </a:r>
            <a:r>
              <a:rPr lang="en-US" sz="3600" b="1" i="1">
                <a:solidFill>
                  <a:schemeClr val="bg2"/>
                </a:solidFill>
                <a:latin typeface="Times New Roman" charset="0"/>
              </a:rPr>
              <a:t>development of a conceptual framework</a:t>
            </a:r>
            <a:r>
              <a:rPr lang="en-US" sz="3600">
                <a:latin typeface="Times New Roman" charset="0"/>
              </a:rPr>
              <a:t> for understanding the roles and relationships between children’s mathematical thinking and children’s cultural, linguistic, community, and family-based mathematical funds of knowledge in elementary mathematics methods courses</a:t>
            </a:r>
            <a:r>
              <a:rPr lang="en-US" sz="3600">
                <a:solidFill>
                  <a:srgbClr val="000000"/>
                </a:solidFill>
                <a:latin typeface="Times New Roman" charset="0"/>
              </a:rPr>
              <a:t> </a:t>
            </a:r>
          </a:p>
          <a:p>
            <a:pPr eaLnBrk="1" hangingPunct="1">
              <a:lnSpc>
                <a:spcPct val="90000"/>
              </a:lnSpc>
              <a:buFont typeface="Wingdings" charset="2"/>
              <a:buNone/>
            </a:pPr>
            <a:endParaRPr lang="en-US" sz="2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Goals of Conference (2)</a:t>
            </a:r>
          </a:p>
        </p:txBody>
      </p:sp>
      <p:sp>
        <p:nvSpPr>
          <p:cNvPr id="26627" name="Rectangle 3"/>
          <p:cNvSpPr>
            <a:spLocks noGrp="1" noChangeArrowheads="1"/>
          </p:cNvSpPr>
          <p:nvPr>
            <p:ph type="body" idx="1"/>
          </p:nvPr>
        </p:nvSpPr>
        <p:spPr/>
        <p:txBody>
          <a:bodyPr/>
          <a:lstStyle/>
          <a:p>
            <a:pPr eaLnBrk="1" hangingPunct="1">
              <a:lnSpc>
                <a:spcPct val="90000"/>
              </a:lnSpc>
              <a:buFont typeface="Wingdings" charset="2"/>
              <a:buNone/>
            </a:pPr>
            <a:r>
              <a:rPr lang="en-US" sz="3600">
                <a:latin typeface="Times New Roman" charset="0"/>
              </a:rPr>
              <a:t>To </a:t>
            </a:r>
            <a:r>
              <a:rPr lang="en-US" sz="3600" b="1" i="1">
                <a:solidFill>
                  <a:schemeClr val="bg2"/>
                </a:solidFill>
                <a:latin typeface="Times New Roman" charset="0"/>
              </a:rPr>
              <a:t>share current activities</a:t>
            </a:r>
            <a:r>
              <a:rPr lang="en-US" sz="3600">
                <a:latin typeface="Times New Roman" charset="0"/>
              </a:rPr>
              <a:t> for introducing ideas about children’s mathematical thinking and children’s family, community, cultural, and linguistic funds of knowledge in elementary mathematics methods courses</a:t>
            </a:r>
          </a:p>
          <a:p>
            <a:pPr eaLnBrk="1" hangingPunct="1">
              <a:lnSpc>
                <a:spcPct val="90000"/>
              </a:lnSpc>
              <a:buFont typeface="Wingdings" charset="2"/>
              <a:buNone/>
            </a:pPr>
            <a:endParaRPr lang="en-US" sz="28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t>Goals of Conference (3)</a:t>
            </a:r>
          </a:p>
        </p:txBody>
      </p:sp>
      <p:sp>
        <p:nvSpPr>
          <p:cNvPr id="28675" name="Rectangle 3"/>
          <p:cNvSpPr>
            <a:spLocks noGrp="1" noChangeArrowheads="1"/>
          </p:cNvSpPr>
          <p:nvPr>
            <p:ph type="body" idx="1"/>
          </p:nvPr>
        </p:nvSpPr>
        <p:spPr/>
        <p:txBody>
          <a:bodyPr/>
          <a:lstStyle/>
          <a:p>
            <a:pPr eaLnBrk="1" hangingPunct="1"/>
            <a:r>
              <a:rPr lang="en-US" sz="4000">
                <a:latin typeface="Times New Roman" charset="0"/>
              </a:rPr>
              <a:t>To </a:t>
            </a:r>
            <a:r>
              <a:rPr lang="en-US" sz="4000" b="1" i="1">
                <a:solidFill>
                  <a:schemeClr val="bg2"/>
                </a:solidFill>
                <a:latin typeface="Times New Roman" charset="0"/>
              </a:rPr>
              <a:t>develop or adapt “extended learning activities”</a:t>
            </a:r>
            <a:r>
              <a:rPr lang="en-US" sz="4000">
                <a:latin typeface="Times New Roman" charset="0"/>
              </a:rPr>
              <a:t> (i.e., a set of readings, activities, materials, tasks, and discussion topics) for elementary mathematics methods courses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a:t>Theoretical Framework</a:t>
            </a:r>
          </a:p>
        </p:txBody>
      </p:sp>
      <p:graphicFrame>
        <p:nvGraphicFramePr>
          <p:cNvPr id="30722" name="Object 2"/>
          <p:cNvGraphicFramePr>
            <a:graphicFrameLocks noChangeAspect="1"/>
          </p:cNvGraphicFramePr>
          <p:nvPr>
            <p:ph type="body" idx="1"/>
          </p:nvPr>
        </p:nvGraphicFramePr>
        <p:xfrm>
          <a:off x="1628775" y="2017713"/>
          <a:ext cx="6878638" cy="4114800"/>
        </p:xfrm>
        <a:graphic>
          <a:graphicData uri="http://schemas.openxmlformats.org/presentationml/2006/ole">
            <p:oleObj spid="_x0000_s30722" name="Document" r:id="rId4" imgW="5486400" imgH="3282696" progId="Word.Document.8">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2004:Templates:Presentations:Designs:Blends</Template>
  <TotalTime>281</TotalTime>
  <Words>2290</Words>
  <Application>Microsoft PowerPoint</Application>
  <PresentationFormat>On-screen Show (4:3)</PresentationFormat>
  <Paragraphs>249</Paragraphs>
  <Slides>40</Slides>
  <Notes>38</Notes>
  <HiddenSlides>0</HiddenSlides>
  <MMClips>0</MMClips>
  <ScaleCrop>false</ScaleCrop>
  <HeadingPairs>
    <vt:vector size="8" baseType="variant">
      <vt:variant>
        <vt:lpstr>Fonts Used</vt:lpstr>
      </vt:variant>
      <vt:variant>
        <vt:i4>9</vt:i4>
      </vt:variant>
      <vt:variant>
        <vt:lpstr>Design Template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Arial</vt:lpstr>
      <vt:lpstr>ＭＳ Ｐゴシック</vt:lpstr>
      <vt:lpstr>Wingdings</vt:lpstr>
      <vt:lpstr>Times New Roman</vt:lpstr>
      <vt:lpstr>Comic Sans MS</vt:lpstr>
      <vt:lpstr>Lucida Grande</vt:lpstr>
      <vt:lpstr>ヒラギノ角ゴ Pro W3</vt:lpstr>
      <vt:lpstr>Helvetica</vt:lpstr>
      <vt:lpstr>Calibri</vt:lpstr>
      <vt:lpstr>Blends</vt:lpstr>
      <vt:lpstr>Microsoft Word Document</vt:lpstr>
      <vt:lpstr>Connecting Children’s Mathematical Thinking and Funds of Knowledge in Elementary Methods Courses</vt:lpstr>
      <vt:lpstr>Acknowledgements</vt:lpstr>
      <vt:lpstr>Overview</vt:lpstr>
      <vt:lpstr>Conference</vt:lpstr>
      <vt:lpstr>Key Question</vt:lpstr>
      <vt:lpstr>Goals of Conference (1)</vt:lpstr>
      <vt:lpstr>Goals of Conference (2)</vt:lpstr>
      <vt:lpstr>Goals of Conference (3)</vt:lpstr>
      <vt:lpstr>Theoretical Framework</vt:lpstr>
      <vt:lpstr>Defining Pre-Service Teacher Learning As:</vt:lpstr>
      <vt:lpstr>Sample Activities</vt:lpstr>
      <vt:lpstr>Activity Strands</vt:lpstr>
      <vt:lpstr>Video Cases</vt:lpstr>
      <vt:lpstr>Cases Reflect Range of Teaching/Learning Settings</vt:lpstr>
      <vt:lpstr>Sample Case: Almeta Hawkins</vt:lpstr>
      <vt:lpstr>Sample Case: Almeta Hawkins</vt:lpstr>
      <vt:lpstr>Activity Overview</vt:lpstr>
      <vt:lpstr>General Discussion Guide</vt:lpstr>
      <vt:lpstr>Three-lens Approach</vt:lpstr>
      <vt:lpstr>Community Mathematizing Activity</vt:lpstr>
      <vt:lpstr>Community Mathematizing Activity: Goals</vt:lpstr>
      <vt:lpstr>Community Mathematizing Activity: Resources</vt:lpstr>
      <vt:lpstr>Overview of Activity: Option I</vt:lpstr>
      <vt:lpstr>Overview of Activity: Option I</vt:lpstr>
      <vt:lpstr>Overview of Activity: Option I</vt:lpstr>
      <vt:lpstr>Overview of Activity: Option II</vt:lpstr>
      <vt:lpstr>Overview of Activity: Option II</vt:lpstr>
      <vt:lpstr>Overview of Activity: Option II</vt:lpstr>
      <vt:lpstr>Examples</vt:lpstr>
      <vt:lpstr>Slide 30</vt:lpstr>
      <vt:lpstr>Local Raspado Shop</vt:lpstr>
      <vt:lpstr>Slide 32</vt:lpstr>
      <vt:lpstr>Pre-service Teacher Reflection</vt:lpstr>
      <vt:lpstr>Pre-service teacher reflection</vt:lpstr>
      <vt:lpstr>Beginning of Semester Survey</vt:lpstr>
      <vt:lpstr>Slide 36</vt:lpstr>
      <vt:lpstr>In General</vt:lpstr>
      <vt:lpstr>Pre/Post Results - Questions Related to Children’s Mathematical Thinking</vt:lpstr>
      <vt:lpstr>Cautions</vt:lpstr>
      <vt:lpstr>For More Information…</vt:lpstr>
    </vt:vector>
  </TitlesOfParts>
  <Company>Erin Turner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Activities </dc:title>
  <dc:creator>Erin Turner</dc:creator>
  <cp:lastModifiedBy>Alejandro Andreotti</cp:lastModifiedBy>
  <cp:revision>64</cp:revision>
  <dcterms:created xsi:type="dcterms:W3CDTF">2010-02-09T23:24:54Z</dcterms:created>
  <dcterms:modified xsi:type="dcterms:W3CDTF">2010-02-09T23:31:02Z</dcterms:modified>
</cp:coreProperties>
</file>