
<file path=[Content_Types].xml><?xml version="1.0" encoding="utf-8"?>
<Types xmlns="http://schemas.openxmlformats.org/package/2006/content-types">
  <Default Extension="bin" ContentType="application/vnd.openxmlformats-officedocument.presentationml.printerSettings"/>
  <Override PartName="/ppt/notesSlides/notesSlide24.xml" ContentType="application/vnd.openxmlformats-officedocument.presentationml.notesSlide+xml"/>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theme/themeOverride2.xml" ContentType="application/vnd.openxmlformats-officedocument.themeOverr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theme/themeOverride1.xml" ContentType="application/vnd.openxmlformats-officedocument.themeOverride+xml"/>
  <Override PartName="/ppt/slides/slide1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Default Extension="pict" ContentType="image/pict"/>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theme/themeOverride4.xml" ContentType="application/vnd.openxmlformats-officedocument.themeOverride+xml"/>
  <Override PartName="/ppt/slideLayouts/slideLayout7.xml" ContentType="application/vnd.openxmlformats-officedocument.presentationml.slideLayout+xml"/>
  <Override PartName="/ppt/slides/slide32.xml" ContentType="application/vnd.openxmlformats-officedocument.presentationml.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Default Extension="doc" ContentType="application/msword"/>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theme/themeOverride3.xml" ContentType="application/vnd.openxmlformats-officedocument.themeOverride+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r:id="rId1"/>
  </p:sldMasterIdLst>
  <p:notesMasterIdLst>
    <p:notesMasterId r:id="rId47"/>
  </p:notesMasterIdLst>
  <p:handoutMasterIdLst>
    <p:handoutMasterId r:id="rId48"/>
  </p:handoutMasterIdLst>
  <p:sldIdLst>
    <p:sldId id="338" r:id="rId2"/>
    <p:sldId id="339"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4" r:id="rId17"/>
    <p:sldId id="353" r:id="rId18"/>
    <p:sldId id="355" r:id="rId19"/>
    <p:sldId id="356" r:id="rId20"/>
    <p:sldId id="357" r:id="rId21"/>
    <p:sldId id="301" r:id="rId22"/>
    <p:sldId id="258" r:id="rId23"/>
    <p:sldId id="310" r:id="rId24"/>
    <p:sldId id="260" r:id="rId25"/>
    <p:sldId id="308" r:id="rId26"/>
    <p:sldId id="337" r:id="rId27"/>
    <p:sldId id="314" r:id="rId28"/>
    <p:sldId id="334" r:id="rId29"/>
    <p:sldId id="311" r:id="rId30"/>
    <p:sldId id="313" r:id="rId31"/>
    <p:sldId id="333"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298" r:id="rId4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p:scale>
          <a:sx n="66" d="100"/>
          <a:sy n="66" d="100"/>
        </p:scale>
        <p:origin x="-2904" y="-18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ea typeface="ＭＳ Ｐゴシック" pitchFamily="28"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ea typeface="ＭＳ Ｐゴシック" pitchFamily="28" charset="-128"/>
                <a:cs typeface="+mn-cs"/>
              </a:defRPr>
            </a:lvl1pPr>
          </a:lstStyle>
          <a:p>
            <a:pPr>
              <a:defRPr/>
            </a:pPr>
            <a:fld id="{802CE833-051D-1241-A8A9-2F26F5818B1A}" type="datetime1">
              <a:rPr lang="en-US"/>
              <a:pPr>
                <a:defRPr/>
              </a:pPr>
              <a:t>2/9/10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ea typeface="ＭＳ Ｐゴシック" pitchFamily="28"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ea typeface="ＭＳ Ｐゴシック" pitchFamily="28" charset="-128"/>
                <a:cs typeface="+mn-cs"/>
              </a:defRPr>
            </a:lvl1pPr>
          </a:lstStyle>
          <a:p>
            <a:pPr>
              <a:defRPr/>
            </a:pPr>
            <a:fld id="{3C3A1B71-A33E-4A44-8486-AB39AE69BAD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28" charset="-128"/>
                <a:cs typeface="+mn-cs"/>
              </a:defRPr>
            </a:lvl1pPr>
          </a:lstStyle>
          <a:p>
            <a:pPr>
              <a:defRPr/>
            </a:pPr>
            <a:endParaRPr lang="en-US"/>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28" charset="-128"/>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28" charset="-128"/>
                <a:cs typeface="+mn-cs"/>
              </a:defRPr>
            </a:lvl1pPr>
          </a:lstStyle>
          <a:p>
            <a:pPr>
              <a:defRPr/>
            </a:pPr>
            <a:endParaRPr lang="en-US"/>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28" charset="-128"/>
                <a:cs typeface="+mn-cs"/>
              </a:defRPr>
            </a:lvl1pPr>
          </a:lstStyle>
          <a:p>
            <a:pPr>
              <a:defRPr/>
            </a:pPr>
            <a:fld id="{2334317F-11E7-C24D-8D6C-8297A1F2953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54045954-EB08-444B-90C6-22052C93459A}" type="slidenum">
              <a:rPr lang="en-US">
                <a:ea typeface="ＭＳ Ｐゴシック" charset="-128"/>
                <a:cs typeface="ＭＳ Ｐゴシック" charset="-128"/>
              </a:rPr>
              <a:pPr/>
              <a:t>1</a:t>
            </a:fld>
            <a:endParaRPr lang="en-US">
              <a:ea typeface="ＭＳ Ｐゴシック" charset="-128"/>
              <a:cs typeface="ＭＳ Ｐゴシック" charset="-128"/>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Placeholder 2"/>
          <p:cNvSpPr>
            <a:spLocks noGrp="1" noRot="1" noChangeAspect="1" noChangeArrowheads="1" noTextEdit="1"/>
          </p:cNvSpPr>
          <p:nvPr>
            <p:ph type="sldImg"/>
          </p:nvPr>
        </p:nvSpPr>
        <p:spPr>
          <a:ln/>
        </p:spPr>
      </p:sp>
      <p:sp>
        <p:nvSpPr>
          <p:cNvPr id="34819" name="Placeholder 3"/>
          <p:cNvSpPr>
            <a:spLocks noGrp="1" noChangeArrowheads="1"/>
          </p:cNvSpPr>
          <p:nvPr>
            <p:ph type="body" idx="1"/>
          </p:nvPr>
        </p:nvSpPr>
        <p:spPr>
          <a:noFill/>
          <a:ln/>
        </p:spPr>
        <p:txBody>
          <a:bodyPr/>
          <a:lstStyle/>
          <a:p>
            <a:pPr eaLnBrk="1" hangingPunct="1"/>
            <a:endParaRPr lang="en-US">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Placeholder 2"/>
          <p:cNvSpPr>
            <a:spLocks noGrp="1" noRot="1" noChangeAspect="1" noChangeArrowheads="1" noTextEdit="1"/>
          </p:cNvSpPr>
          <p:nvPr>
            <p:ph type="sldImg"/>
          </p:nvPr>
        </p:nvSpPr>
        <p:spPr>
          <a:ln/>
        </p:spPr>
      </p:sp>
      <p:sp>
        <p:nvSpPr>
          <p:cNvPr id="36867" name="Placeholder 3"/>
          <p:cNvSpPr>
            <a:spLocks noGrp="1" noChangeArrowheads="1"/>
          </p:cNvSpPr>
          <p:nvPr>
            <p:ph type="body" idx="1"/>
          </p:nvPr>
        </p:nvSpPr>
        <p:spPr>
          <a:noFill/>
          <a:ln/>
        </p:spPr>
        <p:txBody>
          <a:bodyPr/>
          <a:lstStyle/>
          <a:p>
            <a:pPr eaLnBrk="1" hangingPunct="1"/>
            <a:endParaRPr lang="en-US">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a:ea typeface="ＭＳ Ｐゴシック" charset="-128"/>
            </a:endParaRPr>
          </a:p>
        </p:txBody>
      </p:sp>
      <p:sp>
        <p:nvSpPr>
          <p:cNvPr id="39940" name="Slide Number Placeholder 3"/>
          <p:cNvSpPr>
            <a:spLocks noGrp="1"/>
          </p:cNvSpPr>
          <p:nvPr>
            <p:ph type="sldNum" sz="quarter" idx="5"/>
          </p:nvPr>
        </p:nvSpPr>
        <p:spPr>
          <a:noFill/>
        </p:spPr>
        <p:txBody>
          <a:bodyPr/>
          <a:lstStyle/>
          <a:p>
            <a:fld id="{EDA5FD0C-7DBF-7146-BA56-50EFAC97769D}" type="slidenum">
              <a:rPr lang="en-US" smtClean="0">
                <a:ea typeface="ＭＳ Ｐゴシック" charset="-128"/>
                <a:cs typeface="ＭＳ Ｐゴシック" charset="-128"/>
              </a:rPr>
              <a:pPr/>
              <a:t>13</a:t>
            </a:fld>
            <a:endParaRPr lang="en-US" smtClean="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a:ea typeface="ＭＳ Ｐゴシック" charset="-128"/>
            </a:endParaRPr>
          </a:p>
        </p:txBody>
      </p:sp>
      <p:sp>
        <p:nvSpPr>
          <p:cNvPr id="41988" name="Slide Number Placeholder 3"/>
          <p:cNvSpPr>
            <a:spLocks noGrp="1"/>
          </p:cNvSpPr>
          <p:nvPr>
            <p:ph type="sldNum" sz="quarter" idx="5"/>
          </p:nvPr>
        </p:nvSpPr>
        <p:spPr>
          <a:noFill/>
        </p:spPr>
        <p:txBody>
          <a:bodyPr/>
          <a:lstStyle/>
          <a:p>
            <a:fld id="{64438C73-6F72-9544-82DC-930CBD530B39}" type="slidenum">
              <a:rPr lang="en-US" smtClean="0">
                <a:ea typeface="ＭＳ Ｐゴシック" charset="-128"/>
                <a:cs typeface="ＭＳ Ｐゴシック" charset="-128"/>
              </a:rPr>
              <a:pPr/>
              <a:t>14</a:t>
            </a:fld>
            <a:endParaRPr lang="en-US" smtClean="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a:ea typeface="ＭＳ Ｐゴシック" charset="-128"/>
            </a:endParaRPr>
          </a:p>
        </p:txBody>
      </p:sp>
      <p:sp>
        <p:nvSpPr>
          <p:cNvPr id="44036" name="Slide Number Placeholder 3"/>
          <p:cNvSpPr>
            <a:spLocks noGrp="1"/>
          </p:cNvSpPr>
          <p:nvPr>
            <p:ph type="sldNum" sz="quarter" idx="5"/>
          </p:nvPr>
        </p:nvSpPr>
        <p:spPr>
          <a:noFill/>
        </p:spPr>
        <p:txBody>
          <a:bodyPr/>
          <a:lstStyle/>
          <a:p>
            <a:fld id="{8A22F8E3-94CB-9C4C-9495-041235BB7B3B}" type="slidenum">
              <a:rPr lang="en-US" smtClean="0">
                <a:ea typeface="ＭＳ Ｐゴシック" charset="-128"/>
                <a:cs typeface="ＭＳ Ｐゴシック" charset="-128"/>
              </a:rPr>
              <a:pPr/>
              <a:t>15</a:t>
            </a:fld>
            <a:endParaRPr lang="en-US" smtClean="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smtClean="0">
                <a:ea typeface="ＭＳ Ｐゴシック" charset="-128"/>
              </a:rPr>
              <a:t>Quick List of modules, but only A &amp; B will be discussed in detail. Go to web site for more information on other modules.</a:t>
            </a:r>
          </a:p>
          <a:p>
            <a:pPr eaLnBrk="1" hangingPunct="1"/>
            <a:r>
              <a:rPr lang="en-US" smtClean="0">
                <a:ea typeface="ＭＳ Ｐゴシック" charset="-128"/>
              </a:rPr>
              <a:t>C. Applying ideas with children and in schools</a:t>
            </a:r>
          </a:p>
          <a:p>
            <a:pPr eaLnBrk="1" hangingPunct="1"/>
            <a:r>
              <a:rPr lang="en-US" smtClean="0">
                <a:ea typeface="ＭＳ Ｐゴシック" charset="-128"/>
              </a:rPr>
              <a:t>D. Curriculum analysis project </a:t>
            </a:r>
          </a:p>
        </p:txBody>
      </p:sp>
      <p:sp>
        <p:nvSpPr>
          <p:cNvPr id="51204" name="Slide Number Placeholder 3"/>
          <p:cNvSpPr>
            <a:spLocks noGrp="1"/>
          </p:cNvSpPr>
          <p:nvPr>
            <p:ph type="sldNum" sz="quarter" idx="5"/>
          </p:nvPr>
        </p:nvSpPr>
        <p:spPr>
          <a:noFill/>
        </p:spPr>
        <p:txBody>
          <a:bodyPr/>
          <a:lstStyle/>
          <a:p>
            <a:fld id="{62543555-4390-CA48-BACE-FB56359FEE6F}" type="slidenum">
              <a:rPr lang="en-US" smtClean="0">
                <a:ea typeface="ＭＳ Ｐゴシック" charset="-128"/>
                <a:cs typeface="ＭＳ Ｐゴシック" charset="-128"/>
              </a:rPr>
              <a:pPr/>
              <a:t>21</a:t>
            </a:fld>
            <a:endParaRPr lang="en-US" smtClean="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991DC03-210D-754A-B684-FDDB2AB91F6C}" type="slidenum">
              <a:rPr lang="en-US">
                <a:ea typeface="ＭＳ Ｐゴシック" charset="-128"/>
                <a:cs typeface="ＭＳ Ｐゴシック" charset="-128"/>
              </a:rPr>
              <a:pPr/>
              <a:t>22</a:t>
            </a:fld>
            <a:endParaRPr lang="en-US">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ea typeface="ＭＳ Ｐゴシック" charset="-128"/>
              </a:rPr>
              <a:t>Handout copies of the lenses.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55299" name="Notes Placeholder 2"/>
          <p:cNvSpPr>
            <a:spLocks noGrp="1"/>
          </p:cNvSpPr>
          <p:nvPr>
            <p:ph type="body" idx="1"/>
          </p:nvPr>
        </p:nvSpPr>
        <p:spPr>
          <a:noFill/>
          <a:ln/>
        </p:spPr>
        <p:txBody>
          <a:bodyPr/>
          <a:lstStyle/>
          <a:p>
            <a:pPr eaLnBrk="1" hangingPunct="1"/>
            <a:r>
              <a:rPr lang="en-US" smtClean="0">
                <a:ea typeface="ＭＳ Ｐゴシック" charset="-128"/>
              </a:rPr>
              <a:t>These are some of my norms – do not necessarily apply across all sites. Quick on this slide</a:t>
            </a:r>
          </a:p>
        </p:txBody>
      </p:sp>
      <p:sp>
        <p:nvSpPr>
          <p:cNvPr id="55300" name="Slide Number Placeholder 3"/>
          <p:cNvSpPr>
            <a:spLocks noGrp="1"/>
          </p:cNvSpPr>
          <p:nvPr>
            <p:ph type="sldNum" sz="quarter" idx="5"/>
          </p:nvPr>
        </p:nvSpPr>
        <p:spPr>
          <a:noFill/>
        </p:spPr>
        <p:txBody>
          <a:bodyPr/>
          <a:lstStyle/>
          <a:p>
            <a:fld id="{0082190C-D85E-9D4D-AD2E-9956D3FCA1D7}" type="slidenum">
              <a:rPr lang="en-US" smtClean="0">
                <a:ea typeface="ＭＳ Ｐゴシック" charset="-128"/>
                <a:cs typeface="ＭＳ Ｐゴシック" charset="-128"/>
              </a:rPr>
              <a:pPr/>
              <a:t>23</a:t>
            </a:fld>
            <a:endParaRPr lang="en-US" smtClean="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2D95DEB-F7D5-0148-9DAA-D22CF7E0FBB6}" type="slidenum">
              <a:rPr lang="en-US">
                <a:ea typeface="ＭＳ Ｐゴシック" charset="-128"/>
                <a:cs typeface="ＭＳ Ｐゴシック" charset="-128"/>
              </a:rPr>
              <a:pPr/>
              <a:t>24</a:t>
            </a:fld>
            <a:endParaRPr lang="en-US">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ea typeface="ＭＳ Ｐゴシック" charset="-128"/>
              </a:rPr>
              <a:t>Quick slide here – see resources sheet for full citations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ea typeface="ＭＳ Ｐゴシック" charset="-128"/>
            </a:endParaRPr>
          </a:p>
          <a:p>
            <a:pPr eaLnBrk="1" hangingPunct="1"/>
            <a:r>
              <a:rPr lang="en-US" smtClean="0">
                <a:ea typeface="ＭＳ Ｐゴシック" charset="-128"/>
              </a:rPr>
              <a:t>Children can choose anything they like to write the problem</a:t>
            </a:r>
          </a:p>
        </p:txBody>
      </p:sp>
      <p:sp>
        <p:nvSpPr>
          <p:cNvPr id="59396" name="Slide Number Placeholder 3"/>
          <p:cNvSpPr>
            <a:spLocks noGrp="1"/>
          </p:cNvSpPr>
          <p:nvPr>
            <p:ph type="sldNum" sz="quarter" idx="5"/>
          </p:nvPr>
        </p:nvSpPr>
        <p:spPr>
          <a:noFill/>
        </p:spPr>
        <p:txBody>
          <a:bodyPr/>
          <a:lstStyle/>
          <a:p>
            <a:fld id="{8446222C-6F06-3D46-9D6D-130C7575E25D}" type="slidenum">
              <a:rPr lang="en-US" smtClean="0">
                <a:ea typeface="ＭＳ Ｐゴシック" charset="-128"/>
                <a:cs typeface="ＭＳ Ｐゴシック" charset="-128"/>
              </a:rPr>
              <a:pPr/>
              <a:t>25</a:t>
            </a:fld>
            <a:endParaRPr lang="en-US" smtClean="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8D18A1E-3D69-FE49-9306-CD7742329A7E}" type="slidenum">
              <a:rPr lang="en-US">
                <a:ea typeface="ＭＳ Ｐゴシック" charset="-128"/>
                <a:cs typeface="ＭＳ Ｐゴシック" charset="-128"/>
              </a:rPr>
              <a:pPr/>
              <a:t>2</a:t>
            </a:fld>
            <a:endParaRPr lang="en-US">
              <a:ea typeface="ＭＳ Ｐゴシック" charset="-128"/>
              <a:cs typeface="ＭＳ Ｐゴシック" charset="-128"/>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a:ln/>
        </p:spPr>
      </p:sp>
      <p:sp>
        <p:nvSpPr>
          <p:cNvPr id="62467" name="Notes Placeholder 2"/>
          <p:cNvSpPr>
            <a:spLocks noGrp="1"/>
          </p:cNvSpPr>
          <p:nvPr>
            <p:ph type="body" idx="1"/>
          </p:nvPr>
        </p:nvSpPr>
        <p:spPr>
          <a:noFill/>
          <a:ln/>
        </p:spPr>
        <p:txBody>
          <a:bodyPr/>
          <a:lstStyle/>
          <a:p>
            <a:pPr eaLnBrk="1" hangingPunct="1"/>
            <a:r>
              <a:rPr lang="en-US" smtClean="0">
                <a:ea typeface="ＭＳ Ｐゴシック" charset="-128"/>
              </a:rPr>
              <a:t>Note: task analysis is implied here and in other places. </a:t>
            </a:r>
          </a:p>
          <a:p>
            <a:pPr eaLnBrk="1" hangingPunct="1"/>
            <a:endParaRPr lang="en-US" smtClean="0">
              <a:ea typeface="ＭＳ Ｐゴシック" charset="-128"/>
            </a:endParaRPr>
          </a:p>
          <a:p>
            <a:pPr eaLnBrk="1" hangingPunct="1"/>
            <a:r>
              <a:rPr lang="en-US" smtClean="0">
                <a:ea typeface="ＭＳ Ｐゴシック" charset="-128"/>
              </a:rPr>
              <a:t>Boy described a story about roaches – “gross out” story – got a laugh – aim to entertain/ get a reaction – saw how emotionally invested children were in the activity.</a:t>
            </a:r>
          </a:p>
          <a:p>
            <a:pPr eaLnBrk="1" hangingPunct="1"/>
            <a:endParaRPr lang="en-US" smtClean="0">
              <a:ea typeface="ＭＳ Ｐゴシック" charset="-128"/>
            </a:endParaRPr>
          </a:p>
          <a:p>
            <a:pPr eaLnBrk="1" hangingPunct="1"/>
            <a:r>
              <a:rPr lang="en-US" smtClean="0">
                <a:ea typeface="ＭＳ Ｐゴシック" charset="-128"/>
              </a:rPr>
              <a:t>Nuanced – Is a story about roaches okay? </a:t>
            </a:r>
          </a:p>
          <a:p>
            <a:pPr eaLnBrk="1" hangingPunct="1"/>
            <a:endParaRPr lang="en-US" smtClean="0">
              <a:ea typeface="ＭＳ Ｐゴシック" charset="-128"/>
            </a:endParaRPr>
          </a:p>
          <a:p>
            <a:pPr eaLnBrk="1" hangingPunct="1"/>
            <a:endParaRPr lang="en-US" smtClean="0">
              <a:ea typeface="ＭＳ Ｐゴシック" charset="-128"/>
            </a:endParaRPr>
          </a:p>
          <a:p>
            <a:pPr eaLnBrk="1" hangingPunct="1"/>
            <a:endParaRPr lang="en-US" smtClean="0">
              <a:ea typeface="ＭＳ Ｐゴシック" charset="-128"/>
            </a:endParaRPr>
          </a:p>
        </p:txBody>
      </p:sp>
      <p:sp>
        <p:nvSpPr>
          <p:cNvPr id="62468" name="Slide Number Placeholder 3"/>
          <p:cNvSpPr>
            <a:spLocks noGrp="1"/>
          </p:cNvSpPr>
          <p:nvPr>
            <p:ph type="sldNum" sz="quarter" idx="5"/>
          </p:nvPr>
        </p:nvSpPr>
        <p:spPr>
          <a:noFill/>
        </p:spPr>
        <p:txBody>
          <a:bodyPr/>
          <a:lstStyle/>
          <a:p>
            <a:fld id="{37168A77-6486-7A40-BBFA-4B0DA18CC9EF}" type="slidenum">
              <a:rPr lang="en-US" smtClean="0">
                <a:ea typeface="ＭＳ Ｐゴシック" charset="-128"/>
                <a:cs typeface="ＭＳ Ｐゴシック" charset="-128"/>
              </a:rPr>
              <a:pPr/>
              <a:t>27</a:t>
            </a:fld>
            <a:endParaRPr lang="en-US" smtClean="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a:ln/>
        </p:spPr>
      </p:sp>
      <p:sp>
        <p:nvSpPr>
          <p:cNvPr id="64515" name="Notes Placeholder 2"/>
          <p:cNvSpPr>
            <a:spLocks noGrp="1"/>
          </p:cNvSpPr>
          <p:nvPr>
            <p:ph type="body" idx="1"/>
          </p:nvPr>
        </p:nvSpPr>
        <p:spPr>
          <a:noFill/>
          <a:ln/>
        </p:spPr>
        <p:txBody>
          <a:bodyPr/>
          <a:lstStyle/>
          <a:p>
            <a:pPr eaLnBrk="1" hangingPunct="1"/>
            <a:r>
              <a:rPr lang="en-US" smtClean="0">
                <a:ea typeface="ＭＳ Ｐゴシック" charset="-128"/>
              </a:rPr>
              <a:t>1</a:t>
            </a:r>
            <a:r>
              <a:rPr lang="en-US" baseline="30000" smtClean="0">
                <a:ea typeface="ＭＳ Ｐゴシック" charset="-128"/>
              </a:rPr>
              <a:t>st</a:t>
            </a:r>
            <a:r>
              <a:rPr lang="en-US" smtClean="0">
                <a:ea typeface="ＭＳ Ｐゴシック" charset="-128"/>
              </a:rPr>
              <a:t> two bullets highlight why we are only at the point of making EMERGENT connections – meaningful connections are a challenge. They may need more time and opportunities to get to that point on the trajectory.</a:t>
            </a:r>
          </a:p>
          <a:p>
            <a:pPr eaLnBrk="1" hangingPunct="1"/>
            <a:endParaRPr lang="en-US" smtClean="0">
              <a:ea typeface="ＭＳ Ｐゴシック" charset="-128"/>
            </a:endParaRPr>
          </a:p>
          <a:p>
            <a:pPr eaLnBrk="1" hangingPunct="1"/>
            <a:r>
              <a:rPr lang="en-US" smtClean="0">
                <a:ea typeface="ＭＳ Ｐゴシック" charset="-128"/>
              </a:rPr>
              <a:t>Finding ways to discuss children writing stories about roaches – essentializing and not perpetuatuing negative views of children in poverty – homes and communities of poor children – challenge for teacher educators</a:t>
            </a:r>
          </a:p>
        </p:txBody>
      </p:sp>
      <p:sp>
        <p:nvSpPr>
          <p:cNvPr id="64516" name="Slide Number Placeholder 3"/>
          <p:cNvSpPr>
            <a:spLocks noGrp="1"/>
          </p:cNvSpPr>
          <p:nvPr>
            <p:ph type="sldNum" sz="quarter" idx="5"/>
          </p:nvPr>
        </p:nvSpPr>
        <p:spPr>
          <a:noFill/>
        </p:spPr>
        <p:txBody>
          <a:bodyPr/>
          <a:lstStyle/>
          <a:p>
            <a:fld id="{59AFBE62-F778-8E48-A956-CD9FC6D7B952}" type="slidenum">
              <a:rPr lang="en-US" smtClean="0">
                <a:ea typeface="ＭＳ Ｐゴシック" charset="-128"/>
                <a:cs typeface="ＭＳ Ｐゴシック" charset="-128"/>
              </a:rPr>
              <a:pPr/>
              <a:t>28</a:t>
            </a:fld>
            <a:endParaRPr lang="en-US" smtClean="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a:ln/>
        </p:spPr>
      </p:sp>
      <p:sp>
        <p:nvSpPr>
          <p:cNvPr id="66563" name="Notes Placeholder 2"/>
          <p:cNvSpPr>
            <a:spLocks noGrp="1"/>
          </p:cNvSpPr>
          <p:nvPr>
            <p:ph type="body" idx="1"/>
          </p:nvPr>
        </p:nvSpPr>
        <p:spPr>
          <a:noFill/>
          <a:ln/>
        </p:spPr>
        <p:txBody>
          <a:bodyPr/>
          <a:lstStyle/>
          <a:p>
            <a:pPr eaLnBrk="1" hangingPunct="1"/>
            <a:r>
              <a:rPr lang="en-US" smtClean="0">
                <a:ea typeface="ＭＳ Ｐゴシック" charset="-128"/>
              </a:rPr>
              <a:t>Amy Use to connect to Van de Walle’s Before, During, After (Launch/explore/summary) – focused on this lesson structure (with video) before the project (with a different video) – so did not really have to “add” activities – just added to purpose</a:t>
            </a:r>
          </a:p>
          <a:p>
            <a:pPr eaLnBrk="1" hangingPunct="1"/>
            <a:r>
              <a:rPr lang="en-US" smtClean="0">
                <a:ea typeface="ＭＳ Ｐゴシック" charset="-128"/>
              </a:rPr>
              <a:t>Amy and others used to focus on power of children creating own problems from their contexts – engagement, see own identities reflected in the mathematics, see value of mathematics.</a:t>
            </a:r>
          </a:p>
          <a:p>
            <a:pPr eaLnBrk="1" hangingPunct="1"/>
            <a:r>
              <a:rPr lang="en-US" smtClean="0">
                <a:ea typeface="ＭＳ Ｐゴシック" charset="-128"/>
              </a:rPr>
              <a:t>Amy used to focus on questioning and recording students’ thinking</a:t>
            </a:r>
          </a:p>
          <a:p>
            <a:pPr eaLnBrk="1" hangingPunct="1"/>
            <a:endParaRPr lang="en-US" smtClean="0">
              <a:ea typeface="ＭＳ Ｐゴシック" charset="-128"/>
            </a:endParaRPr>
          </a:p>
        </p:txBody>
      </p:sp>
      <p:sp>
        <p:nvSpPr>
          <p:cNvPr id="66564" name="Slide Number Placeholder 3"/>
          <p:cNvSpPr>
            <a:spLocks noGrp="1"/>
          </p:cNvSpPr>
          <p:nvPr>
            <p:ph type="sldNum" sz="quarter" idx="5"/>
          </p:nvPr>
        </p:nvSpPr>
        <p:spPr>
          <a:noFill/>
        </p:spPr>
        <p:txBody>
          <a:bodyPr/>
          <a:lstStyle/>
          <a:p>
            <a:fld id="{8E72BF75-00D5-ED41-BCE4-6A6E8FE7470F}" type="slidenum">
              <a:rPr lang="en-US" smtClean="0">
                <a:ea typeface="ＭＳ Ｐゴシック" charset="-128"/>
                <a:cs typeface="ＭＳ Ｐゴシック" charset="-128"/>
              </a:rPr>
              <a:pPr/>
              <a:t>29</a:t>
            </a:fld>
            <a:endParaRPr lang="en-US" smtClean="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a:ln/>
        </p:spPr>
      </p:sp>
      <p:sp>
        <p:nvSpPr>
          <p:cNvPr id="68611" name="Notes Placeholder 2"/>
          <p:cNvSpPr>
            <a:spLocks noGrp="1"/>
          </p:cNvSpPr>
          <p:nvPr>
            <p:ph type="body" idx="1"/>
          </p:nvPr>
        </p:nvSpPr>
        <p:spPr>
          <a:noFill/>
          <a:ln/>
        </p:spPr>
        <p:txBody>
          <a:bodyPr/>
          <a:lstStyle/>
          <a:p>
            <a:pPr eaLnBrk="1" hangingPunct="1"/>
            <a:r>
              <a:rPr lang="en-US" smtClean="0">
                <a:ea typeface="ＭＳ Ｐゴシック" charset="-128"/>
              </a:rPr>
              <a:t>AGAIN, the big challenge is to get to MEANINGFUL connections – for the most part, we felt like we got to emergent connections only.</a:t>
            </a:r>
          </a:p>
          <a:p>
            <a:pPr eaLnBrk="1" hangingPunct="1"/>
            <a:endParaRPr lang="en-US" smtClean="0">
              <a:ea typeface="ＭＳ Ｐゴシック" charset="-128"/>
            </a:endParaRPr>
          </a:p>
          <a:p>
            <a:pPr eaLnBrk="1" hangingPunct="1"/>
            <a:r>
              <a:rPr lang="en-US" smtClean="0">
                <a:ea typeface="ＭＳ Ｐゴシック" charset="-128"/>
              </a:rPr>
              <a:t>Finding ways to discuss children writing stories about roaches – essentializing and not perpetuatuing negative views of children in poverty – homes and communities of poor children – challenge for teacher educators</a:t>
            </a:r>
          </a:p>
          <a:p>
            <a:pPr eaLnBrk="1" hangingPunct="1"/>
            <a:endParaRPr lang="en-US" smtClean="0">
              <a:ea typeface="ＭＳ Ｐゴシック" charset="-128"/>
            </a:endParaRPr>
          </a:p>
          <a:p>
            <a:pPr eaLnBrk="1" hangingPunct="1"/>
            <a:r>
              <a:rPr lang="en-US" smtClean="0">
                <a:ea typeface="ＭＳ Ｐゴシック" charset="-128"/>
              </a:rPr>
              <a:t>Good videos that feature funds of knowledge are especially hard to find. Also many videos feature the teacher and/or the teacher-student interactions. Harder to find student-student interactions.</a:t>
            </a:r>
          </a:p>
          <a:p>
            <a:pPr eaLnBrk="1" hangingPunct="1"/>
            <a:endParaRPr lang="en-US" smtClean="0">
              <a:ea typeface="ＭＳ Ｐゴシック" charset="-128"/>
            </a:endParaRPr>
          </a:p>
        </p:txBody>
      </p:sp>
      <p:sp>
        <p:nvSpPr>
          <p:cNvPr id="68612" name="Slide Number Placeholder 3"/>
          <p:cNvSpPr>
            <a:spLocks noGrp="1"/>
          </p:cNvSpPr>
          <p:nvPr>
            <p:ph type="sldNum" sz="quarter" idx="5"/>
          </p:nvPr>
        </p:nvSpPr>
        <p:spPr>
          <a:noFill/>
        </p:spPr>
        <p:txBody>
          <a:bodyPr/>
          <a:lstStyle/>
          <a:p>
            <a:fld id="{E89126DE-2D14-A547-B29C-9E612D91FCC5}" type="slidenum">
              <a:rPr lang="en-US" smtClean="0">
                <a:ea typeface="ＭＳ Ｐゴシック" charset="-128"/>
                <a:cs typeface="ＭＳ Ｐゴシック" charset="-128"/>
              </a:rPr>
              <a:pPr/>
              <a:t>30</a:t>
            </a:fld>
            <a:endParaRPr lang="en-US" smtClean="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a:ln/>
        </p:spPr>
      </p:sp>
      <p:sp>
        <p:nvSpPr>
          <p:cNvPr id="70659" name="Notes Placeholder 2"/>
          <p:cNvSpPr>
            <a:spLocks noGrp="1"/>
          </p:cNvSpPr>
          <p:nvPr>
            <p:ph type="body" idx="1"/>
          </p:nvPr>
        </p:nvSpPr>
        <p:spPr>
          <a:noFill/>
          <a:ln/>
        </p:spPr>
        <p:txBody>
          <a:bodyPr/>
          <a:lstStyle/>
          <a:p>
            <a:pPr eaLnBrk="1" hangingPunct="1"/>
            <a:r>
              <a:rPr lang="en-US" smtClean="0">
                <a:ea typeface="ＭＳ Ｐゴシック" charset="-128"/>
              </a:rPr>
              <a:t>Original version combined students’ learning and participation. Now pulling interactions/participation out separately</a:t>
            </a:r>
          </a:p>
          <a:p>
            <a:pPr eaLnBrk="1" hangingPunct="1"/>
            <a:r>
              <a:rPr lang="en-US" smtClean="0">
                <a:ea typeface="ＭＳ Ｐゴシック" charset="-128"/>
              </a:rPr>
              <a:t>In doing so incorporate goals of the competence activity also, and then can frame both assignments similarly/ consistently.</a:t>
            </a:r>
          </a:p>
          <a:p>
            <a:pPr eaLnBrk="1" hangingPunct="1"/>
            <a:r>
              <a:rPr lang="en-US" smtClean="0">
                <a:ea typeface="ＭＳ Ｐゴシック" charset="-128"/>
              </a:rPr>
              <a:t>We recognized that the two assignments can build on each other…</a:t>
            </a:r>
          </a:p>
          <a:p>
            <a:pPr eaLnBrk="1" hangingPunct="1"/>
            <a:r>
              <a:rPr lang="en-US" smtClean="0">
                <a:ea typeface="ＭＳ Ｐゴシック" charset="-128"/>
              </a:rPr>
              <a:t>We can scaffold PSTs learning/noticing/ATTENTION and AWARENESS during class with the Critical Cases, and then they have a chance to APPLY ideas in a real classroom with the Studying Math Competence activity.</a:t>
            </a:r>
          </a:p>
        </p:txBody>
      </p:sp>
      <p:sp>
        <p:nvSpPr>
          <p:cNvPr id="70660" name="Slide Number Placeholder 3"/>
          <p:cNvSpPr>
            <a:spLocks noGrp="1"/>
          </p:cNvSpPr>
          <p:nvPr>
            <p:ph type="sldNum" sz="quarter" idx="5"/>
          </p:nvPr>
        </p:nvSpPr>
        <p:spPr>
          <a:noFill/>
        </p:spPr>
        <p:txBody>
          <a:bodyPr/>
          <a:lstStyle/>
          <a:p>
            <a:fld id="{C37179A7-EFE2-BC40-94A3-DFCEDC2C1258}" type="slidenum">
              <a:rPr lang="en-US" smtClean="0">
                <a:ea typeface="ＭＳ Ｐゴシック" charset="-128"/>
                <a:cs typeface="ＭＳ Ｐゴシック" charset="-128"/>
              </a:rPr>
              <a:pPr/>
              <a:t>31</a:t>
            </a:fld>
            <a:endParaRPr lang="en-US" smtClean="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a:noFill/>
          <a:ln/>
        </p:spPr>
        <p:txBody>
          <a:bodyPr/>
          <a:lstStyle/>
          <a:p>
            <a:pPr eaLnBrk="1" hangingPunct="1"/>
            <a:endParaRPr lang="en-US">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a:ln/>
        </p:spPr>
      </p:sp>
      <p:sp>
        <p:nvSpPr>
          <p:cNvPr id="74755" name="Notes Placeholder 2"/>
          <p:cNvSpPr>
            <a:spLocks noGrp="1"/>
          </p:cNvSpPr>
          <p:nvPr>
            <p:ph type="body" idx="1"/>
          </p:nvPr>
        </p:nvSpPr>
        <p:spPr>
          <a:noFill/>
          <a:ln/>
        </p:spPr>
        <p:txBody>
          <a:bodyPr/>
          <a:lstStyle/>
          <a:p>
            <a:pPr eaLnBrk="1" hangingPunct="1"/>
            <a:r>
              <a:rPr lang="en-US" smtClean="0">
                <a:ea typeface="ＭＳ Ｐゴシック" charset="-128"/>
              </a:rPr>
              <a:t>The idea of this table is to list some of the versions of this activity. </a:t>
            </a:r>
          </a:p>
        </p:txBody>
      </p:sp>
      <p:sp>
        <p:nvSpPr>
          <p:cNvPr id="74756" name="Slide Number Placeholder 3"/>
          <p:cNvSpPr>
            <a:spLocks noGrp="1"/>
          </p:cNvSpPr>
          <p:nvPr>
            <p:ph type="sldNum" sz="quarter" idx="5"/>
          </p:nvPr>
        </p:nvSpPr>
        <p:spPr>
          <a:noFill/>
        </p:spPr>
        <p:txBody>
          <a:bodyPr/>
          <a:lstStyle/>
          <a:p>
            <a:fld id="{A39780A2-69ED-B144-A5AA-B51E095B8BE0}" type="slidenum">
              <a:rPr lang="en-US" smtClean="0">
                <a:ea typeface="ＭＳ Ｐゴシック" charset="-128"/>
                <a:cs typeface="ＭＳ Ｐゴシック" charset="-128"/>
              </a:rPr>
              <a:pPr/>
              <a:t>33</a:t>
            </a:fld>
            <a:endParaRPr lang="en-US" smtClean="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a:ln/>
        </p:spPr>
      </p:sp>
      <p:sp>
        <p:nvSpPr>
          <p:cNvPr id="81923" name="Notes Placeholder 2"/>
          <p:cNvSpPr>
            <a:spLocks noGrp="1"/>
          </p:cNvSpPr>
          <p:nvPr>
            <p:ph type="body" idx="1"/>
          </p:nvPr>
        </p:nvSpPr>
        <p:spPr>
          <a:noFill/>
          <a:ln/>
        </p:spPr>
        <p:txBody>
          <a:bodyPr/>
          <a:lstStyle/>
          <a:p>
            <a:pPr eaLnBrk="1" hangingPunct="1"/>
            <a:r>
              <a:rPr lang="en-US" smtClean="0">
                <a:ea typeface="ＭＳ Ｐゴシック" charset="-128"/>
              </a:rPr>
              <a:t>•  PSTs commented that the community math exploration helped them see the community in a different light.  They started to see math everywhere.</a:t>
            </a:r>
          </a:p>
          <a:p>
            <a:pPr eaLnBrk="1" hangingPunct="1"/>
            <a:endParaRPr lang="en-US" smtClean="0">
              <a:ea typeface="ＭＳ Ｐゴシック" charset="-128"/>
            </a:endParaRPr>
          </a:p>
          <a:p>
            <a:pPr eaLnBrk="1" hangingPunct="1"/>
            <a:r>
              <a:rPr lang="en-US" smtClean="0">
                <a:ea typeface="ＭＳ Ｐゴシック" charset="-128"/>
              </a:rPr>
              <a:t>•  Want to caputure the realizations of PSTs  -- number of parks vs payloans businesses in a community.  Or higher prices in grocery stores in poorer communities than in wealthier communities.</a:t>
            </a:r>
          </a:p>
          <a:p>
            <a:pPr eaLnBrk="1" hangingPunct="1"/>
            <a:endParaRPr lang="en-US" smtClean="0">
              <a:ea typeface="ＭＳ Ｐゴシック" charset="-128"/>
            </a:endParaRPr>
          </a:p>
          <a:p>
            <a:pPr eaLnBrk="1" hangingPunct="1"/>
            <a:r>
              <a:rPr lang="en-US" smtClean="0">
                <a:ea typeface="ＭＳ Ｐゴシック" charset="-128"/>
              </a:rPr>
              <a:t>• As Kitchen et al discusses in  the book about poor schools with effective math learning:  one of the factors  found across the cases besides rigorous content, and high expectations are strong student-teacher relationships. Some PSTs found that this assignment strengthened their relationship with students.</a:t>
            </a:r>
          </a:p>
        </p:txBody>
      </p:sp>
      <p:sp>
        <p:nvSpPr>
          <p:cNvPr id="81924" name="Slide Number Placeholder 3"/>
          <p:cNvSpPr>
            <a:spLocks noGrp="1"/>
          </p:cNvSpPr>
          <p:nvPr>
            <p:ph type="sldNum" sz="quarter" idx="5"/>
          </p:nvPr>
        </p:nvSpPr>
        <p:spPr>
          <a:noFill/>
        </p:spPr>
        <p:txBody>
          <a:bodyPr/>
          <a:lstStyle/>
          <a:p>
            <a:fld id="{F0BB33F6-881F-D549-83DE-B41AD33F63B6}" type="slidenum">
              <a:rPr lang="en-US" smtClean="0">
                <a:ea typeface="ＭＳ Ｐゴシック" charset="-128"/>
                <a:cs typeface="ＭＳ Ｐゴシック" charset="-128"/>
              </a:rPr>
              <a:pPr/>
              <a:t>39</a:t>
            </a:fld>
            <a:endParaRPr lang="en-US" smtClean="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a:ln/>
        </p:spPr>
      </p:sp>
      <p:sp>
        <p:nvSpPr>
          <p:cNvPr id="83971" name="Notes Placeholder 2"/>
          <p:cNvSpPr>
            <a:spLocks noGrp="1"/>
          </p:cNvSpPr>
          <p:nvPr>
            <p:ph type="body" idx="1"/>
          </p:nvPr>
        </p:nvSpPr>
        <p:spPr>
          <a:noFill/>
          <a:ln/>
        </p:spPr>
        <p:txBody>
          <a:bodyPr/>
          <a:lstStyle/>
          <a:p>
            <a:pPr eaLnBrk="1" hangingPunct="1"/>
            <a:r>
              <a:rPr lang="en-US" smtClean="0">
                <a:ea typeface="ＭＳ Ｐゴシック" charset="-128"/>
              </a:rPr>
              <a:t>•  Taking a walk with students or riding a bus in the neighborhoods was difficult for some PSTs to gain access.  Other access issues had to do with taking pictures (military, community citizens)</a:t>
            </a:r>
          </a:p>
          <a:p>
            <a:pPr eaLnBrk="1" hangingPunct="1"/>
            <a:r>
              <a:rPr lang="en-US" smtClean="0">
                <a:ea typeface="ＭＳ Ｐゴシック" charset="-128"/>
              </a:rPr>
              <a:t>•  Discomfort with entering businesses, talking with folks</a:t>
            </a:r>
          </a:p>
          <a:p>
            <a:pPr eaLnBrk="1" hangingPunct="1"/>
            <a:r>
              <a:rPr lang="en-US" smtClean="0">
                <a:ea typeface="ＭＳ Ｐゴシック" charset="-128"/>
              </a:rPr>
              <a:t>•  Hard for some to sift through data collected and pose a meaningful math problem</a:t>
            </a:r>
          </a:p>
        </p:txBody>
      </p:sp>
      <p:sp>
        <p:nvSpPr>
          <p:cNvPr id="83972" name="Slide Number Placeholder 3"/>
          <p:cNvSpPr>
            <a:spLocks noGrp="1"/>
          </p:cNvSpPr>
          <p:nvPr>
            <p:ph type="sldNum" sz="quarter" idx="5"/>
          </p:nvPr>
        </p:nvSpPr>
        <p:spPr>
          <a:noFill/>
        </p:spPr>
        <p:txBody>
          <a:bodyPr/>
          <a:lstStyle/>
          <a:p>
            <a:fld id="{ED2111F2-EC39-0040-AB5F-3852A7BBFA03}" type="slidenum">
              <a:rPr lang="en-US" smtClean="0">
                <a:ea typeface="ＭＳ Ｐゴシック" charset="-128"/>
                <a:cs typeface="ＭＳ Ｐゴシック" charset="-128"/>
              </a:rPr>
              <a:pPr/>
              <a:t>40</a:t>
            </a:fld>
            <a:endParaRPr lang="en-US" smtClean="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a:ln/>
        </p:spPr>
      </p:sp>
      <p:sp>
        <p:nvSpPr>
          <p:cNvPr id="87043" name="Notes Placeholder 2"/>
          <p:cNvSpPr>
            <a:spLocks noGrp="1"/>
          </p:cNvSpPr>
          <p:nvPr>
            <p:ph type="body" idx="1"/>
          </p:nvPr>
        </p:nvSpPr>
        <p:spPr>
          <a:noFill/>
          <a:ln/>
        </p:spPr>
        <p:txBody>
          <a:bodyPr/>
          <a:lstStyle/>
          <a:p>
            <a:pPr eaLnBrk="1" hangingPunct="1"/>
            <a:r>
              <a:rPr lang="en-US" smtClean="0">
                <a:ea typeface="ＭＳ Ｐゴシック" charset="-128"/>
              </a:rPr>
              <a:t>What I mean by challenge uncritical reflection is to address Erin and Maura’s situation of a presentation about a social issue like “alcoholism” in a detached manner as if this was like any other topic.  I talk about this with my class too, if you do want students to analyze issues that squarely address social/injustices and in(equities) you must do it with intention that this might be controversial.  Are you prepared. These types of problems are not “fun” or “cool” They represent sometimes very difficult situations and experiences that one must be sensitive too.</a:t>
            </a:r>
          </a:p>
        </p:txBody>
      </p:sp>
      <p:sp>
        <p:nvSpPr>
          <p:cNvPr id="87044" name="Slide Number Placeholder 3"/>
          <p:cNvSpPr>
            <a:spLocks noGrp="1"/>
          </p:cNvSpPr>
          <p:nvPr>
            <p:ph type="sldNum" sz="quarter" idx="5"/>
          </p:nvPr>
        </p:nvSpPr>
        <p:spPr>
          <a:noFill/>
        </p:spPr>
        <p:txBody>
          <a:bodyPr/>
          <a:lstStyle/>
          <a:p>
            <a:fld id="{3BDBAEA8-8739-D647-981D-15439CF8060B}" type="slidenum">
              <a:rPr lang="en-US" smtClean="0">
                <a:ea typeface="ＭＳ Ｐゴシック" charset="-128"/>
                <a:cs typeface="ＭＳ Ｐゴシック" charset="-128"/>
              </a:rPr>
              <a:pPr/>
              <a:t>42</a:t>
            </a:fld>
            <a:endParaRPr lang="en-US" smtClean="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C4ED76C7-5BB9-2D48-AC50-29E0AD55E8A2}" type="slidenum">
              <a:rPr lang="en-US">
                <a:ea typeface="ＭＳ Ｐゴシック" charset="-128"/>
                <a:cs typeface="ＭＳ Ｐゴシック" charset="-128"/>
              </a:rPr>
              <a:pPr/>
              <a:t>3</a:t>
            </a:fld>
            <a:endParaRPr lang="en-US">
              <a:ea typeface="ＭＳ Ｐゴシック" charset="-128"/>
              <a:cs typeface="ＭＳ Ｐゴシック" charset="-128"/>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111ABC1-A32E-4E40-9482-9DB8CC64DE4F}" type="slidenum">
              <a:rPr lang="en-US">
                <a:ea typeface="ＭＳ Ｐゴシック" charset="-128"/>
                <a:cs typeface="ＭＳ Ｐゴシック" charset="-128"/>
              </a:rPr>
              <a:pPr/>
              <a:t>45</a:t>
            </a:fld>
            <a:endParaRPr lang="en-US">
              <a:ea typeface="ＭＳ Ｐゴシック" charset="-128"/>
              <a:cs typeface="ＭＳ Ｐゴシック"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9B0C0B4-EA36-DF46-BECA-66D5F81A64D0}" type="slidenum">
              <a:rPr lang="en-US">
                <a:ea typeface="ＭＳ Ｐゴシック" charset="-128"/>
                <a:cs typeface="ＭＳ Ｐゴシック" charset="-128"/>
              </a:rPr>
              <a:pPr/>
              <a:t>4</a:t>
            </a:fld>
            <a:endParaRPr lang="en-US">
              <a:ea typeface="ＭＳ Ｐゴシック" charset="-128"/>
              <a:cs typeface="ＭＳ Ｐゴシック"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Placeholder 2"/>
          <p:cNvSpPr>
            <a:spLocks noGrp="1" noRot="1" noChangeAspect="1" noChangeArrowheads="1" noTextEdit="1"/>
          </p:cNvSpPr>
          <p:nvPr>
            <p:ph type="sldImg"/>
          </p:nvPr>
        </p:nvSpPr>
        <p:spPr>
          <a:ln/>
        </p:spPr>
      </p:sp>
      <p:sp>
        <p:nvSpPr>
          <p:cNvPr id="24579" name="Placeholder 3"/>
          <p:cNvSpPr>
            <a:spLocks noGrp="1" noChangeArrowheads="1"/>
          </p:cNvSpPr>
          <p:nvPr>
            <p:ph type="body" idx="1"/>
          </p:nvPr>
        </p:nvSpPr>
        <p:spPr>
          <a:noFill/>
          <a:ln/>
        </p:spPr>
        <p:txBody>
          <a:bodyPr/>
          <a:lstStyle/>
          <a:p>
            <a:pPr eaLnBrk="1" hangingPunct="1"/>
            <a:endParaRPr lang="en-US">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9905C6-AE6B-B340-A4D3-55B1B4F601B0}" type="slidenum">
              <a:rPr lang="en-US">
                <a:ea typeface="ＭＳ Ｐゴシック" charset="-128"/>
                <a:cs typeface="ＭＳ Ｐゴシック" charset="-128"/>
              </a:rPr>
              <a:pPr/>
              <a:t>6</a:t>
            </a:fld>
            <a:endParaRPr lang="en-US">
              <a:ea typeface="ＭＳ Ｐゴシック" charset="-128"/>
              <a:cs typeface="ＭＳ Ｐゴシック" charset="-128"/>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smtClean="0">
                <a:ea typeface="ＭＳ Ｐゴシック" charset="-128"/>
              </a:rPr>
              <a:t>PSTs’ Practices are influenced by their own identities as well as their perceptions of their students’ identities at school and at home (with family and in community). Moreover, identities (and practices) change and develop over time (dynamic not static). </a:t>
            </a:r>
          </a:p>
          <a:p>
            <a:pPr eaLnBrk="1" hangingPunct="1"/>
            <a:r>
              <a:rPr lang="en-US" smtClean="0">
                <a:ea typeface="ＭＳ Ｐゴシック" charset="-128"/>
              </a:rPr>
              <a:t>Traditionally, teacher ed programs work to make connections between university and school (theory and practice), we are focusing on extending these connections to the sphere of family/community.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AE3A3AE-2C81-274A-8284-70789EF418AF}" type="slidenum">
              <a:rPr lang="en-US">
                <a:ea typeface="ＭＳ Ｐゴシック" charset="-128"/>
                <a:cs typeface="ＭＳ Ｐゴシック" charset="-128"/>
              </a:rPr>
              <a:pPr/>
              <a:t>7</a:t>
            </a:fld>
            <a:endParaRPr lang="en-US">
              <a:ea typeface="ＭＳ Ｐゴシック" charset="-128"/>
              <a:cs typeface="ＭＳ Ｐゴシック"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Placeholder 2"/>
          <p:cNvSpPr>
            <a:spLocks noGrp="1" noRot="1" noChangeAspect="1" noChangeArrowheads="1" noTextEdit="1"/>
          </p:cNvSpPr>
          <p:nvPr>
            <p:ph type="sldImg"/>
          </p:nvPr>
        </p:nvSpPr>
        <p:spPr>
          <a:ln/>
        </p:spPr>
      </p:sp>
      <p:sp>
        <p:nvSpPr>
          <p:cNvPr id="30723" name="Placeholder 3"/>
          <p:cNvSpPr>
            <a:spLocks noGrp="1" noChangeArrowheads="1"/>
          </p:cNvSpPr>
          <p:nvPr>
            <p:ph type="body" idx="1"/>
          </p:nvPr>
        </p:nvSpPr>
        <p:spPr>
          <a:noFill/>
          <a:ln/>
        </p:spPr>
        <p:txBody>
          <a:bodyPr/>
          <a:lstStyle/>
          <a:p>
            <a:pPr eaLnBrk="1" hangingPunct="1"/>
            <a:endParaRPr lang="en-US">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Placeholder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a:ea typeface="ＭＳ Ｐゴシック" charset="-128"/>
              </a:rPr>
              <a:t>Very strong consistency across sites in findings.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1.xml"/><Relationship Id="rId3"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0" hangingPunct="0">
                <a:defRPr/>
              </a:pPr>
              <a:endParaRPr lang="en-US" dirty="0">
                <a:ea typeface="ＭＳ Ｐゴシック" pitchFamily="28" charset="-128"/>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eaLnBrk="0" hangingPunct="0">
                <a:defRPr/>
              </a:pPr>
              <a:endParaRPr lang="en-US" dirty="0">
                <a:ea typeface="ＭＳ Ｐゴシック" pitchFamily="28" charset="-128"/>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DB1F2D0B-3340-7F4C-A093-88D494D8AFE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4435AFA-5E99-D040-BC88-9D670AF7B22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4A3BB7F-B817-9647-9243-05AC60D1257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0736B65-639B-E943-8EC8-E6FA9323C82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F99C14B-BC51-2E4F-B941-2BC80B73D86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0BE3BD2-2AF0-AE4F-8D44-C0B1A7F712B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B5B4ACB-6FFE-1C41-87E9-9A85FA7AAF9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A261B4C-17DC-BC4B-886C-68B97975A7D2}"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E8C4690-26F8-CA4C-806D-DCDD82FCFDF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21B8A60-8907-6244-A409-331091379150}"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0" hangingPunct="0">
              <a:defRPr/>
            </a:pPr>
            <a:endParaRPr lang="en-US" dirty="0">
              <a:ea typeface="ＭＳ Ｐゴシック" pitchFamily="28" charset="-128"/>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eaLnBrk="0" hangingPunct="0">
              <a:defRPr/>
            </a:pPr>
            <a:endParaRPr lang="en-US" dirty="0">
              <a:ea typeface="ＭＳ Ｐゴシック" pitchFamily="28" charset="-128"/>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lstStyle>
          <a:p>
            <a:pPr>
              <a:defRPr/>
            </a:pPr>
            <a:fld id="{7E268EBE-B02B-2049-A696-C3126E5D04B0}"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0" hangingPunct="0">
              <a:defRPr/>
            </a:pPr>
            <a:endParaRPr lang="en-US" dirty="0">
              <a:ea typeface="ＭＳ Ｐゴシック" pitchFamily="28" charset="-128"/>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eaLnBrk="0" hangingPunct="0">
              <a:defRPr/>
            </a:pPr>
            <a:endParaRPr lang="en-US" dirty="0">
              <a:ea typeface="ＭＳ Ｐゴシック" pitchFamily="28" charset="-128"/>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ea typeface="ＭＳ Ｐゴシック" pitchFamily="28" charset="-128"/>
                <a:cs typeface="+mn-cs"/>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ea typeface="ＭＳ Ｐゴシック" pitchFamily="28" charset="-128"/>
                <a:cs typeface="+mn-cs"/>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ea typeface="ＭＳ Ｐゴシック" pitchFamily="28" charset="-128"/>
                <a:cs typeface="+mn-cs"/>
              </a:defRPr>
            </a:lvl1pPr>
          </a:lstStyle>
          <a:p>
            <a:pPr>
              <a:defRPr/>
            </a:pPr>
            <a:fld id="{3291FFFD-C214-114C-9C34-E6BC10A1CF1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4100" b="1">
          <a:solidFill>
            <a:schemeClr val="tx2"/>
          </a:solidFill>
          <a:latin typeface="Lucida Sans Unicode" charset="0"/>
          <a:ea typeface="ＭＳ Ｐゴシック" charset="-128"/>
          <a:cs typeface="ＭＳ Ｐゴシック" charset="-128"/>
        </a:defRPr>
      </a:lvl2pPr>
      <a:lvl3pPr algn="l" rtl="0" eaLnBrk="0" fontAlgn="base" hangingPunct="0">
        <a:spcBef>
          <a:spcPct val="0"/>
        </a:spcBef>
        <a:spcAft>
          <a:spcPct val="0"/>
        </a:spcAft>
        <a:defRPr sz="4100" b="1">
          <a:solidFill>
            <a:schemeClr val="tx2"/>
          </a:solidFill>
          <a:latin typeface="Lucida Sans Unicode" charset="0"/>
          <a:ea typeface="ＭＳ Ｐゴシック" charset="-128"/>
          <a:cs typeface="ＭＳ Ｐゴシック" charset="-128"/>
        </a:defRPr>
      </a:lvl3pPr>
      <a:lvl4pPr algn="l" rtl="0" eaLnBrk="0" fontAlgn="base" hangingPunct="0">
        <a:spcBef>
          <a:spcPct val="0"/>
        </a:spcBef>
        <a:spcAft>
          <a:spcPct val="0"/>
        </a:spcAft>
        <a:defRPr sz="4100" b="1">
          <a:solidFill>
            <a:schemeClr val="tx2"/>
          </a:solidFill>
          <a:latin typeface="Lucida Sans Unicode" charset="0"/>
          <a:ea typeface="ＭＳ Ｐゴシック" charset="-128"/>
          <a:cs typeface="ＭＳ Ｐゴシック" charset="-128"/>
        </a:defRPr>
      </a:lvl4pPr>
      <a:lvl5pPr algn="l" rtl="0" eaLnBrk="0" fontAlgn="base" hangingPunct="0">
        <a:spcBef>
          <a:spcPct val="0"/>
        </a:spcBef>
        <a:spcAft>
          <a:spcPct val="0"/>
        </a:spcAft>
        <a:defRPr sz="4100" b="1">
          <a:solidFill>
            <a:schemeClr val="tx2"/>
          </a:solidFill>
          <a:latin typeface="Lucida Sans Unicode" charset="0"/>
          <a:ea typeface="ＭＳ Ｐゴシック" charset="-128"/>
          <a:cs typeface="ＭＳ Ｐゴシック" charset="-128"/>
        </a:defRPr>
      </a:lvl5pPr>
      <a:lvl6pPr marL="457200" algn="l" rtl="0" fontAlgn="base">
        <a:spcBef>
          <a:spcPct val="0"/>
        </a:spcBef>
        <a:spcAft>
          <a:spcPct val="0"/>
        </a:spcAft>
        <a:defRPr sz="4100" b="1">
          <a:solidFill>
            <a:schemeClr val="tx2"/>
          </a:solidFill>
          <a:latin typeface="Lucida Sans Unicode" charset="0"/>
          <a:ea typeface="ＭＳ Ｐゴシック" charset="-128"/>
          <a:cs typeface="ＭＳ Ｐゴシック" charset="-128"/>
        </a:defRPr>
      </a:lvl6pPr>
      <a:lvl7pPr marL="914400" algn="l" rtl="0" fontAlgn="base">
        <a:spcBef>
          <a:spcPct val="0"/>
        </a:spcBef>
        <a:spcAft>
          <a:spcPct val="0"/>
        </a:spcAft>
        <a:defRPr sz="4100" b="1">
          <a:solidFill>
            <a:schemeClr val="tx2"/>
          </a:solidFill>
          <a:latin typeface="Lucida Sans Unicode" charset="0"/>
          <a:ea typeface="ＭＳ Ｐゴシック" charset="-128"/>
          <a:cs typeface="ＭＳ Ｐゴシック" charset="-128"/>
        </a:defRPr>
      </a:lvl7pPr>
      <a:lvl8pPr marL="1371600" algn="l" rtl="0" fontAlgn="base">
        <a:spcBef>
          <a:spcPct val="0"/>
        </a:spcBef>
        <a:spcAft>
          <a:spcPct val="0"/>
        </a:spcAft>
        <a:defRPr sz="4100" b="1">
          <a:solidFill>
            <a:schemeClr val="tx2"/>
          </a:solidFill>
          <a:latin typeface="Lucida Sans Unicode" charset="0"/>
          <a:ea typeface="ＭＳ Ｐゴシック" charset="-128"/>
          <a:cs typeface="ＭＳ Ｐゴシック" charset="-128"/>
        </a:defRPr>
      </a:lvl8pPr>
      <a:lvl9pPr marL="1828800" algn="l" rtl="0" fontAlgn="base">
        <a:spcBef>
          <a:spcPct val="0"/>
        </a:spcBef>
        <a:spcAft>
          <a:spcPct val="0"/>
        </a:spcAft>
        <a:defRPr sz="4100" b="1">
          <a:solidFill>
            <a:schemeClr val="tx2"/>
          </a:solidFill>
          <a:latin typeface="Lucida Sans Unicode" charset="0"/>
          <a:ea typeface="ＭＳ Ｐゴシック" charset="-128"/>
          <a:cs typeface="ＭＳ Ｐゴシック" charset="-128"/>
        </a:defRPr>
      </a:lvl9pPr>
    </p:titleStyle>
    <p:bodyStyle>
      <a:lvl1pPr marL="365125" indent="-255588" algn="l" rtl="0" eaLnBrk="0" fontAlgn="base" hangingPunct="0">
        <a:spcBef>
          <a:spcPts val="400"/>
        </a:spcBef>
        <a:spcAft>
          <a:spcPct val="0"/>
        </a:spcAft>
        <a:buClr>
          <a:schemeClr val="accent1"/>
        </a:buClr>
        <a:buSzPct val="68000"/>
        <a:buFont typeface="Wingdings 3" charset="2"/>
        <a:buChar char=""/>
        <a:defRPr sz="2700" kern="1200">
          <a:solidFill>
            <a:schemeClr val="tx1"/>
          </a:solidFill>
          <a:latin typeface="+mn-lt"/>
          <a:ea typeface="ＭＳ Ｐゴシック" charset="-128"/>
          <a:cs typeface="ＭＳ Ｐゴシック" charset="-128"/>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charset="-128"/>
          <a:cs typeface="+mn-cs"/>
        </a:defRPr>
      </a:lvl2pPr>
      <a:lvl3pPr marL="858838" indent="-228600" algn="l" rtl="0" eaLnBrk="0" fontAlgn="base" hangingPunct="0">
        <a:spcBef>
          <a:spcPts val="350"/>
        </a:spcBef>
        <a:spcAft>
          <a:spcPct val="0"/>
        </a:spcAft>
        <a:buClr>
          <a:schemeClr val="accent2"/>
        </a:buClr>
        <a:buSzPct val="100000"/>
        <a:buFont typeface="Wingdings 2" charset="2"/>
        <a:buChar char=""/>
        <a:defRPr sz="2100" kern="1200">
          <a:solidFill>
            <a:schemeClr val="tx1"/>
          </a:solidFill>
          <a:latin typeface="+mn-lt"/>
          <a:ea typeface="ＭＳ Ｐゴシック" charset="-128"/>
          <a:cs typeface="+mn-cs"/>
        </a:defRPr>
      </a:lvl3pPr>
      <a:lvl4pPr marL="1143000" indent="-228600" algn="l" rtl="0" eaLnBrk="0" fontAlgn="base" hangingPunct="0">
        <a:spcBef>
          <a:spcPts val="350"/>
        </a:spcBef>
        <a:spcAft>
          <a:spcPct val="0"/>
        </a:spcAft>
        <a:buClr>
          <a:schemeClr val="accent2"/>
        </a:buClr>
        <a:buFont typeface="Wingdings 2" charset="2"/>
        <a:buChar char=""/>
        <a:defRPr sz="1900" kern="1200">
          <a:solidFill>
            <a:schemeClr val="tx1"/>
          </a:solidFill>
          <a:latin typeface="+mn-lt"/>
          <a:ea typeface="ＭＳ Ｐゴシック" charset="-128"/>
          <a:cs typeface="+mn-cs"/>
        </a:defRPr>
      </a:lvl4pPr>
      <a:lvl5pPr marL="1371600" indent="-228600" algn="l" rtl="0" eaLnBrk="0" fontAlgn="base" hangingPunct="0">
        <a:spcBef>
          <a:spcPts val="350"/>
        </a:spcBef>
        <a:spcAft>
          <a:spcPct val="0"/>
        </a:spcAft>
        <a:buClr>
          <a:schemeClr val="accent2"/>
        </a:buClr>
        <a:buFont typeface="Wingdings 2" charset="2"/>
        <a:buChar char=""/>
        <a:defRPr sz="2000" kern="1200">
          <a:solidFill>
            <a:schemeClr val="tx1"/>
          </a:solidFill>
          <a:latin typeface="+mn-lt"/>
          <a:ea typeface="ＭＳ Ｐゴシック"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36.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37.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Word_97_-_2004_Document1.doc"/><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990600" y="685800"/>
            <a:ext cx="7772400" cy="2590800"/>
          </a:xfrm>
        </p:spPr>
        <p:txBody>
          <a:bodyPr/>
          <a:lstStyle/>
          <a:p>
            <a:pPr eaLnBrk="1" fontAlgn="auto" hangingPunct="1">
              <a:spcAft>
                <a:spcPts val="0"/>
              </a:spcAft>
              <a:defRPr/>
            </a:pPr>
            <a:r>
              <a:rPr lang="en-US" sz="3600" dirty="0">
                <a:ea typeface="+mj-ea"/>
                <a:cs typeface="+mj-cs"/>
              </a:rPr>
              <a:t>Preparing K-8 Preservice Teachers to Effectively Teach </a:t>
            </a:r>
            <a:r>
              <a:rPr lang="en-US" sz="3600" dirty="0" smtClean="0">
                <a:ea typeface="+mj-ea"/>
                <a:cs typeface="+mj-cs"/>
              </a:rPr>
              <a:t>All </a:t>
            </a:r>
            <a:r>
              <a:rPr lang="en-US" sz="3600" dirty="0">
                <a:ea typeface="+mj-ea"/>
                <a:cs typeface="+mj-cs"/>
              </a:rPr>
              <a:t>Students: A Focus on Language, Culture, and Community Diversity</a:t>
            </a:r>
          </a:p>
        </p:txBody>
      </p:sp>
      <p:sp>
        <p:nvSpPr>
          <p:cNvPr id="15363" name="Rectangle 3"/>
          <p:cNvSpPr>
            <a:spLocks noGrp="1" noChangeArrowheads="1"/>
          </p:cNvSpPr>
          <p:nvPr>
            <p:ph type="subTitle" idx="1"/>
          </p:nvPr>
        </p:nvSpPr>
        <p:spPr>
          <a:xfrm>
            <a:off x="1371600" y="3352800"/>
            <a:ext cx="7239000" cy="3200400"/>
          </a:xfrm>
        </p:spPr>
        <p:txBody>
          <a:bodyPr/>
          <a:lstStyle/>
          <a:p>
            <a:pPr marR="0" eaLnBrk="1" hangingPunct="1">
              <a:lnSpc>
                <a:spcPct val="90000"/>
              </a:lnSpc>
            </a:pPr>
            <a:r>
              <a:rPr lang="en-US" sz="2500" smtClean="0">
                <a:solidFill>
                  <a:schemeClr val="tx1"/>
                </a:solidFill>
              </a:rPr>
              <a:t> Amy Roth McDuffie</a:t>
            </a:r>
          </a:p>
          <a:p>
            <a:pPr marR="0" eaLnBrk="1" hangingPunct="1">
              <a:lnSpc>
                <a:spcPct val="90000"/>
              </a:lnSpc>
            </a:pPr>
            <a:r>
              <a:rPr lang="en-US" sz="2500" smtClean="0">
                <a:solidFill>
                  <a:schemeClr val="tx1"/>
                </a:solidFill>
              </a:rPr>
              <a:t>Corey Drake</a:t>
            </a:r>
          </a:p>
          <a:p>
            <a:pPr marR="0" eaLnBrk="1" hangingPunct="1">
              <a:lnSpc>
                <a:spcPct val="90000"/>
              </a:lnSpc>
            </a:pPr>
            <a:r>
              <a:rPr lang="en-US" sz="2500" smtClean="0">
                <a:solidFill>
                  <a:schemeClr val="tx1"/>
                </a:solidFill>
              </a:rPr>
              <a:t>Julia Aguirre</a:t>
            </a:r>
          </a:p>
          <a:p>
            <a:pPr marR="0" eaLnBrk="1" hangingPunct="1">
              <a:lnSpc>
                <a:spcPct val="90000"/>
              </a:lnSpc>
            </a:pPr>
            <a:r>
              <a:rPr lang="en-US" sz="2500" smtClean="0">
                <a:solidFill>
                  <a:schemeClr val="tx1"/>
                </a:solidFill>
              </a:rPr>
              <a:t>Gina Currie</a:t>
            </a:r>
          </a:p>
          <a:p>
            <a:pPr marR="0" eaLnBrk="1" hangingPunct="1">
              <a:lnSpc>
                <a:spcPct val="90000"/>
              </a:lnSpc>
            </a:pPr>
            <a:endParaRPr lang="en-US" sz="2500" smtClean="0"/>
          </a:p>
          <a:p>
            <a:pPr marR="0" eaLnBrk="1" hangingPunct="1">
              <a:lnSpc>
                <a:spcPct val="90000"/>
              </a:lnSpc>
            </a:pPr>
            <a:endParaRPr lang="en-US" sz="2500" smtClean="0"/>
          </a:p>
          <a:p>
            <a:pPr marR="0" eaLnBrk="1" hangingPunct="1">
              <a:lnSpc>
                <a:spcPct val="90000"/>
              </a:lnSpc>
            </a:pPr>
            <a:r>
              <a:rPr lang="en-US" sz="2500" smtClean="0">
                <a:solidFill>
                  <a:schemeClr val="tx1"/>
                </a:solidFill>
              </a:rPr>
              <a:t>Other Project Collaborators Include: </a:t>
            </a:r>
          </a:p>
          <a:p>
            <a:pPr marR="0" eaLnBrk="1" hangingPunct="1">
              <a:lnSpc>
                <a:spcPct val="90000"/>
              </a:lnSpc>
            </a:pPr>
            <a:r>
              <a:rPr lang="en-US" sz="2500" smtClean="0">
                <a:solidFill>
                  <a:schemeClr val="tx1"/>
                </a:solidFill>
              </a:rPr>
              <a:t>Mary Foote, Erin Turner, Tonya Bartell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3"/>
          <p:cNvSpPr>
            <a:spLocks noGrp="1"/>
          </p:cNvSpPr>
          <p:nvPr>
            <p:ph type="body" idx="1"/>
          </p:nvPr>
        </p:nvSpPr>
        <p:spPr/>
        <p:txBody>
          <a:bodyPr/>
          <a:lstStyle/>
          <a:p>
            <a:pPr eaLnBrk="1" hangingPunct="1"/>
            <a:r>
              <a:rPr lang="en-US"/>
              <a:t>“Children can draw on their families’ mathematical knowledge and practices in solving word problems.”</a:t>
            </a:r>
          </a:p>
          <a:p>
            <a:pPr lvl="1" eaLnBrk="1" hangingPunct="1"/>
            <a:r>
              <a:rPr lang="en-US"/>
              <a:t>Move from mixed responses (mostly “agree”) to more “strongly agree” and very few “disagree” or “strongly disagree”</a:t>
            </a:r>
          </a:p>
          <a:p>
            <a:pPr lvl="1" eaLnBrk="1" hangingPunct="1"/>
            <a:r>
              <a:rPr lang="en-US" i="1"/>
              <a:t>Conjectured PST Development</a:t>
            </a:r>
            <a:r>
              <a:rPr lang="en-US"/>
              <a:t>: Greater confidence, more specific practices/ideas, reduced deficit orientation</a:t>
            </a:r>
          </a:p>
          <a:p>
            <a:pPr lvl="1" eaLnBrk="1" hangingPunct="1"/>
            <a:r>
              <a:rPr lang="en-US" i="1"/>
              <a:t>Survey development</a:t>
            </a:r>
            <a:r>
              <a:rPr lang="en-US"/>
              <a:t>: Added a “Please explain your response” box for Fall, 2009 implementation</a:t>
            </a:r>
          </a:p>
        </p:txBody>
      </p:sp>
      <p:sp>
        <p:nvSpPr>
          <p:cNvPr id="50180" name="Rectangle 4"/>
          <p:cNvSpPr>
            <a:spLocks noGrp="1"/>
          </p:cNvSpPr>
          <p:nvPr>
            <p:ph type="title" idx="4294967295"/>
          </p:nvPr>
        </p:nvSpPr>
        <p:spPr bwMode="auto"/>
        <p:txBody>
          <a:bodyPr wrap="square" lIns="91440" tIns="45720" rIns="91440" bIns="45720" numCol="1" anchorCtr="0" compatLnSpc="1">
            <a:prstTxWarp prst="textNoShape">
              <a:avLst/>
            </a:prstTxWarp>
            <a:normAutofit fontScale="90000"/>
          </a:bodyPr>
          <a:lstStyle/>
          <a:p>
            <a:pPr eaLnBrk="1" fontAlgn="auto" hangingPunct="1">
              <a:spcAft>
                <a:spcPts val="0"/>
              </a:spcAft>
              <a:defRPr/>
            </a:pPr>
            <a:r>
              <a:rPr lang="en-US">
                <a:effectLst/>
                <a:ea typeface="+mj-ea"/>
                <a:cs typeface="+mj-cs"/>
              </a:rPr>
              <a:t>Development of PSTs and Survey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3"/>
          <p:cNvSpPr>
            <a:spLocks noGrp="1"/>
          </p:cNvSpPr>
          <p:nvPr>
            <p:ph type="body" idx="1"/>
          </p:nvPr>
        </p:nvSpPr>
        <p:spPr>
          <a:xfrm>
            <a:off x="457200" y="1676400"/>
            <a:ext cx="8229600" cy="4330700"/>
          </a:xfrm>
        </p:spPr>
        <p:txBody>
          <a:bodyPr>
            <a:normAutofit fontScale="92500" lnSpcReduction="10000"/>
          </a:bodyPr>
          <a:lstStyle/>
          <a:p>
            <a:pPr marL="365760" indent="-256032" eaLnBrk="1" fontAlgn="auto" hangingPunct="1">
              <a:spcAft>
                <a:spcPts val="0"/>
              </a:spcAft>
              <a:buFont typeface="Wingdings 3"/>
              <a:buChar char=""/>
              <a:defRPr/>
            </a:pPr>
            <a:r>
              <a:rPr lang="en-US">
                <a:ea typeface="+mn-ea"/>
                <a:cs typeface="+mn-cs"/>
              </a:rPr>
              <a:t>“Home and community activities can be inappropriate contexts for posing and solving mathematical problems”</a:t>
            </a:r>
          </a:p>
          <a:p>
            <a:pPr marL="621792" lvl="1" eaLnBrk="1" fontAlgn="auto" hangingPunct="1">
              <a:spcBef>
                <a:spcPts val="324"/>
              </a:spcBef>
              <a:spcAft>
                <a:spcPts val="0"/>
              </a:spcAft>
              <a:buFont typeface="Verdana"/>
              <a:buChar char="◦"/>
              <a:defRPr/>
            </a:pPr>
            <a:r>
              <a:rPr lang="en-US">
                <a:ea typeface="+mn-ea"/>
              </a:rPr>
              <a:t>Confusing questions; Responses very mixed</a:t>
            </a:r>
          </a:p>
          <a:p>
            <a:pPr marL="621792" lvl="1" eaLnBrk="1" fontAlgn="auto" hangingPunct="1">
              <a:spcBef>
                <a:spcPts val="324"/>
              </a:spcBef>
              <a:spcAft>
                <a:spcPts val="0"/>
              </a:spcAft>
              <a:buFont typeface="Verdana"/>
              <a:buChar char="◦"/>
              <a:defRPr/>
            </a:pPr>
            <a:r>
              <a:rPr lang="en-US" i="1">
                <a:ea typeface="+mn-ea"/>
              </a:rPr>
              <a:t>Survey development</a:t>
            </a:r>
            <a:r>
              <a:rPr lang="en-US">
                <a:ea typeface="+mn-ea"/>
              </a:rPr>
              <a:t> - Eliminated question</a:t>
            </a:r>
          </a:p>
          <a:p>
            <a:pPr marL="365760" indent="-256032" eaLnBrk="1" fontAlgn="auto" hangingPunct="1">
              <a:spcAft>
                <a:spcPts val="0"/>
              </a:spcAft>
              <a:buFont typeface="Wingdings 3"/>
              <a:buChar char=""/>
              <a:defRPr/>
            </a:pPr>
            <a:r>
              <a:rPr lang="en-US">
                <a:ea typeface="+mn-ea"/>
                <a:cs typeface="+mn-cs"/>
              </a:rPr>
              <a:t>“Home and community activities are good contexts for posing and solving mathematical problems.”</a:t>
            </a:r>
          </a:p>
          <a:p>
            <a:pPr marL="621792" lvl="1" eaLnBrk="1" fontAlgn="auto" hangingPunct="1">
              <a:spcBef>
                <a:spcPts val="324"/>
              </a:spcBef>
              <a:spcAft>
                <a:spcPts val="0"/>
              </a:spcAft>
              <a:buFont typeface="Verdana"/>
              <a:buChar char="◦"/>
              <a:defRPr/>
            </a:pPr>
            <a:r>
              <a:rPr lang="en-US">
                <a:ea typeface="+mn-ea"/>
              </a:rPr>
              <a:t>Nearly all “Agree” or “Strongly Agree”, even at the beginning of the semester.</a:t>
            </a:r>
          </a:p>
          <a:p>
            <a:pPr marL="621792" lvl="1" eaLnBrk="1" fontAlgn="auto" hangingPunct="1">
              <a:spcBef>
                <a:spcPts val="324"/>
              </a:spcBef>
              <a:spcAft>
                <a:spcPts val="0"/>
              </a:spcAft>
              <a:buFont typeface="Verdana"/>
              <a:buChar char="◦"/>
              <a:defRPr/>
            </a:pPr>
            <a:r>
              <a:rPr lang="en-US">
                <a:ea typeface="+mn-ea"/>
              </a:rPr>
              <a:t>Still see </a:t>
            </a:r>
            <a:r>
              <a:rPr lang="en-US" i="1">
                <a:ea typeface="+mn-ea"/>
              </a:rPr>
              <a:t>PST development</a:t>
            </a:r>
            <a:r>
              <a:rPr lang="en-US">
                <a:ea typeface="+mn-ea"/>
              </a:rPr>
              <a:t> - From “Agree” to “Strongly Agree”</a:t>
            </a:r>
          </a:p>
        </p:txBody>
      </p:sp>
      <p:sp>
        <p:nvSpPr>
          <p:cNvPr id="51203" name="Rectangle 3"/>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fontAlgn="auto" hangingPunct="1">
              <a:spcAft>
                <a:spcPts val="0"/>
              </a:spcAft>
              <a:defRPr/>
            </a:pPr>
            <a:r>
              <a:rPr lang="en-US">
                <a:effectLst/>
                <a:ea typeface="+mj-ea"/>
                <a:cs typeface="+mj-cs"/>
              </a:rPr>
              <a:t>More Examples of Development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bldLvl="3"/>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138"/>
            <a:ext cx="8382000" cy="4525962"/>
          </a:xfrm>
        </p:spPr>
        <p:txBody>
          <a:bodyPr>
            <a:normAutofit lnSpcReduction="10000"/>
          </a:bodyPr>
          <a:lstStyle/>
          <a:p>
            <a:pPr marL="365760" indent="-256032" eaLnBrk="1" fontAlgn="auto" hangingPunct="1">
              <a:spcAft>
                <a:spcPts val="0"/>
              </a:spcAft>
              <a:buFont typeface="Wingdings 3"/>
              <a:buChar char=""/>
              <a:defRPr/>
            </a:pPr>
            <a:endParaRPr lang="en-US" dirty="0" smtClean="0">
              <a:ea typeface="+mn-ea"/>
              <a:cs typeface="+mn-cs"/>
            </a:endParaRPr>
          </a:p>
          <a:p>
            <a:pPr marL="365760" indent="-256032" eaLnBrk="1" fontAlgn="auto" hangingPunct="1">
              <a:spcAft>
                <a:spcPts val="0"/>
              </a:spcAft>
              <a:buFont typeface="Wingdings 3"/>
              <a:buChar char=""/>
              <a:defRPr/>
            </a:pPr>
            <a:r>
              <a:rPr lang="en-US" dirty="0" smtClean="0">
                <a:ea typeface="+mn-ea"/>
                <a:cs typeface="+mn-cs"/>
              </a:rPr>
              <a:t>Pre/post survey data was collected at the commencement and conclusion of Elementary Mathematics Methods classes in 2008 and 2009</a:t>
            </a:r>
          </a:p>
          <a:p>
            <a:pPr marL="365760" indent="-256032" eaLnBrk="1" fontAlgn="auto" hangingPunct="1">
              <a:spcAft>
                <a:spcPts val="0"/>
              </a:spcAft>
              <a:buFont typeface="Wingdings 3"/>
              <a:buChar char=""/>
              <a:defRPr/>
            </a:pPr>
            <a:endParaRPr lang="en-US" dirty="0" smtClean="0">
              <a:ea typeface="+mn-ea"/>
              <a:cs typeface="+mn-cs"/>
            </a:endParaRPr>
          </a:p>
          <a:p>
            <a:pPr marL="365760" indent="-256032" eaLnBrk="1" fontAlgn="auto" hangingPunct="1">
              <a:spcAft>
                <a:spcPts val="0"/>
              </a:spcAft>
              <a:buFont typeface="Wingdings 3"/>
              <a:buChar char=""/>
              <a:defRPr/>
            </a:pPr>
            <a:r>
              <a:rPr lang="en-US" dirty="0" smtClean="0">
                <a:ea typeface="+mn-ea"/>
                <a:cs typeface="+mn-cs"/>
              </a:rPr>
              <a:t>A snap shot of the questions and PST responses from the Tri-Cities Campus indicate there is a spectrum of responses ranging from “no change evidenced” to “areas of clear difference”</a:t>
            </a:r>
          </a:p>
          <a:p>
            <a:pPr marL="365760" indent="-256032" eaLnBrk="1" fontAlgn="auto" hangingPunct="1">
              <a:spcAft>
                <a:spcPts val="0"/>
              </a:spcAft>
              <a:buFont typeface="Wingdings 3"/>
              <a:buChar char=""/>
              <a:defRPr/>
            </a:pPr>
            <a:endParaRPr lang="en-US" dirty="0" smtClean="0">
              <a:ea typeface="+mn-ea"/>
              <a:cs typeface="+mn-cs"/>
            </a:endParaRPr>
          </a:p>
          <a:p>
            <a:pPr marL="365760" indent="-256032" eaLnBrk="1" fontAlgn="auto" hangingPunct="1">
              <a:spcAft>
                <a:spcPts val="0"/>
              </a:spcAft>
              <a:buFont typeface="Wingdings 3"/>
              <a:buChar char=""/>
              <a:defRPr/>
            </a:pPr>
            <a:endParaRPr lang="en-US" dirty="0" smtClean="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ea typeface="+mj-ea"/>
                <a:cs typeface="+mj-cs"/>
              </a:rPr>
              <a:t>Survey Results in WSU 2008-9</a:t>
            </a:r>
            <a:endParaRPr lang="en-US" dirty="0">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229600" cy="4343400"/>
          </a:xfrm>
        </p:spPr>
        <p:txBody>
          <a:bodyPr>
            <a:normAutofit/>
          </a:bodyPr>
          <a:lstStyle/>
          <a:p>
            <a:pPr marL="365760" indent="-256032" eaLnBrk="1" fontAlgn="auto" hangingPunct="1">
              <a:spcAft>
                <a:spcPts val="0"/>
              </a:spcAft>
              <a:buFont typeface="Wingdings 3"/>
              <a:buNone/>
              <a:defRPr/>
            </a:pPr>
            <a:r>
              <a:rPr lang="en-US" sz="2400" dirty="0" smtClean="0">
                <a:ea typeface="+mn-ea"/>
                <a:cs typeface="+mn-cs"/>
              </a:rPr>
              <a:t>						</a:t>
            </a:r>
            <a:r>
              <a:rPr lang="en-US" sz="2400" u="dbl" dirty="0" smtClean="0">
                <a:ea typeface="+mn-ea"/>
                <a:cs typeface="+mn-cs"/>
              </a:rPr>
              <a:t>Pre		Post</a:t>
            </a:r>
          </a:p>
          <a:p>
            <a:pPr marL="365760" indent="-256032" eaLnBrk="1" fontAlgn="auto" hangingPunct="1">
              <a:spcAft>
                <a:spcPts val="0"/>
              </a:spcAft>
              <a:buFont typeface="Wingdings 3"/>
              <a:buNone/>
              <a:defRPr/>
            </a:pPr>
            <a:r>
              <a:rPr lang="en-US" sz="2400" dirty="0" smtClean="0">
                <a:ea typeface="+mn-ea"/>
                <a:cs typeface="+mn-cs"/>
              </a:rPr>
              <a:t>Strongly Disagree			0%		0%</a:t>
            </a:r>
          </a:p>
          <a:p>
            <a:pPr marL="365760" indent="-256032" eaLnBrk="1" fontAlgn="auto" hangingPunct="1">
              <a:spcAft>
                <a:spcPts val="0"/>
              </a:spcAft>
              <a:buFont typeface="Wingdings 3"/>
              <a:buNone/>
              <a:defRPr/>
            </a:pPr>
            <a:endParaRPr lang="en-US" sz="2400" dirty="0" smtClean="0">
              <a:ea typeface="+mn-ea"/>
              <a:cs typeface="+mn-cs"/>
            </a:endParaRPr>
          </a:p>
          <a:p>
            <a:pPr marL="365760" indent="-256032" eaLnBrk="1" fontAlgn="auto" hangingPunct="1">
              <a:spcAft>
                <a:spcPts val="0"/>
              </a:spcAft>
              <a:buFont typeface="Wingdings 3"/>
              <a:buNone/>
              <a:defRPr/>
            </a:pPr>
            <a:r>
              <a:rPr lang="en-US" sz="2400" dirty="0" smtClean="0">
                <a:ea typeface="+mn-ea"/>
                <a:cs typeface="+mn-cs"/>
              </a:rPr>
              <a:t>Disagree				7.1%		0%</a:t>
            </a:r>
          </a:p>
          <a:p>
            <a:pPr marL="365760" indent="-256032" eaLnBrk="1" fontAlgn="auto" hangingPunct="1">
              <a:spcAft>
                <a:spcPts val="0"/>
              </a:spcAft>
              <a:buFont typeface="Wingdings 3"/>
              <a:buNone/>
              <a:defRPr/>
            </a:pPr>
            <a:endParaRPr lang="en-US" sz="2400" dirty="0" smtClean="0">
              <a:ea typeface="+mn-ea"/>
              <a:cs typeface="+mn-cs"/>
            </a:endParaRPr>
          </a:p>
          <a:p>
            <a:pPr marL="365760" indent="-256032" eaLnBrk="1" fontAlgn="auto" hangingPunct="1">
              <a:spcAft>
                <a:spcPts val="0"/>
              </a:spcAft>
              <a:buFont typeface="Wingdings 3"/>
              <a:buNone/>
              <a:defRPr/>
            </a:pPr>
            <a:r>
              <a:rPr lang="en-US" sz="2400" dirty="0" smtClean="0">
                <a:ea typeface="+mn-ea"/>
                <a:cs typeface="+mn-cs"/>
              </a:rPr>
              <a:t>Agree 				28.6%		16.7%</a:t>
            </a:r>
          </a:p>
          <a:p>
            <a:pPr marL="365760" indent="-256032" eaLnBrk="1" fontAlgn="auto" hangingPunct="1">
              <a:spcAft>
                <a:spcPts val="0"/>
              </a:spcAft>
              <a:buFont typeface="Wingdings 3"/>
              <a:buNone/>
              <a:defRPr/>
            </a:pPr>
            <a:endParaRPr lang="en-US" sz="2400" dirty="0" smtClean="0">
              <a:ea typeface="+mn-ea"/>
              <a:cs typeface="+mn-cs"/>
            </a:endParaRPr>
          </a:p>
          <a:p>
            <a:pPr marL="365760" indent="-256032" eaLnBrk="1" fontAlgn="auto" hangingPunct="1">
              <a:spcAft>
                <a:spcPts val="0"/>
              </a:spcAft>
              <a:buFont typeface="Wingdings 3"/>
              <a:buNone/>
              <a:defRPr/>
            </a:pPr>
            <a:r>
              <a:rPr lang="en-US" sz="2400" dirty="0" smtClean="0">
                <a:ea typeface="+mn-ea"/>
                <a:cs typeface="+mn-cs"/>
              </a:rPr>
              <a:t>Strongly Agree			64.3		83.3%</a:t>
            </a:r>
          </a:p>
          <a:p>
            <a:pPr marL="365760" indent="-256032" eaLnBrk="1" fontAlgn="auto" hangingPunct="1">
              <a:spcAft>
                <a:spcPts val="0"/>
              </a:spcAft>
              <a:buFont typeface="Wingdings 3"/>
              <a:buNone/>
              <a:defRPr/>
            </a:pPr>
            <a:endParaRPr lang="en-US" sz="2400" dirty="0" smtClean="0">
              <a:ea typeface="+mn-ea"/>
              <a:cs typeface="+mn-cs"/>
            </a:endParaRPr>
          </a:p>
          <a:p>
            <a:pPr marL="365760" indent="-256032" eaLnBrk="1" fontAlgn="auto" hangingPunct="1">
              <a:spcAft>
                <a:spcPts val="0"/>
              </a:spcAft>
              <a:buFont typeface="Wingdings 3"/>
              <a:buNone/>
              <a:defRPr/>
            </a:pPr>
            <a:r>
              <a:rPr lang="en-US" sz="2400" dirty="0" smtClean="0">
                <a:ea typeface="+mn-ea"/>
                <a:cs typeface="+mn-cs"/>
              </a:rPr>
              <a:t>						</a:t>
            </a:r>
            <a:r>
              <a:rPr lang="en-US" sz="2400" dirty="0" smtClean="0">
                <a:solidFill>
                  <a:schemeClr val="accent3"/>
                </a:solidFill>
                <a:ea typeface="+mn-ea"/>
                <a:cs typeface="+mn-cs"/>
              </a:rPr>
              <a:t>Change is evident</a:t>
            </a:r>
          </a:p>
        </p:txBody>
      </p:sp>
      <p:sp>
        <p:nvSpPr>
          <p:cNvPr id="3" name="Title 2"/>
          <p:cNvSpPr>
            <a:spLocks noGrp="1"/>
          </p:cNvSpPr>
          <p:nvPr>
            <p:ph type="title"/>
          </p:nvPr>
        </p:nvSpPr>
        <p:spPr>
          <a:xfrm>
            <a:off x="304800" y="274638"/>
            <a:ext cx="8382000" cy="2087562"/>
          </a:xfrm>
        </p:spPr>
        <p:txBody>
          <a:bodyPr>
            <a:normAutofit fontScale="90000"/>
          </a:bodyPr>
          <a:lstStyle/>
          <a:p>
            <a:pPr eaLnBrk="1" fontAlgn="auto" hangingPunct="1">
              <a:spcAft>
                <a:spcPts val="0"/>
              </a:spcAft>
              <a:defRPr/>
            </a:pPr>
            <a:r>
              <a:rPr lang="en-US" sz="3556" i="1" dirty="0" smtClean="0">
                <a:ea typeface="+mj-ea"/>
                <a:cs typeface="+mj-cs"/>
              </a:rPr>
              <a:t/>
            </a:r>
            <a:br>
              <a:rPr lang="en-US" sz="3556" i="1" dirty="0" smtClean="0">
                <a:ea typeface="+mj-ea"/>
                <a:cs typeface="+mj-cs"/>
              </a:rPr>
            </a:br>
            <a:r>
              <a:rPr lang="en-US" sz="3111" b="0" dirty="0" smtClean="0">
                <a:ea typeface="+mj-ea"/>
                <a:cs typeface="+mj-cs"/>
              </a:rPr>
              <a:t>Question #1 </a:t>
            </a:r>
            <a:r>
              <a:rPr lang="en-US" sz="3111" b="0" dirty="0" smtClean="0">
                <a:solidFill>
                  <a:schemeClr val="accent1">
                    <a:lumMod val="50000"/>
                  </a:schemeClr>
                </a:solidFill>
                <a:ea typeface="+mj-ea"/>
                <a:cs typeface="+mj-cs"/>
              </a:rPr>
              <a:t>(</a:t>
            </a:r>
            <a:r>
              <a:rPr lang="en-US" sz="3111" b="0" dirty="0" err="1" smtClean="0">
                <a:solidFill>
                  <a:schemeClr val="accent1">
                    <a:lumMod val="50000"/>
                  </a:schemeClr>
                </a:solidFill>
                <a:ea typeface="+mj-ea"/>
                <a:cs typeface="+mj-cs"/>
              </a:rPr>
              <a:t>Likert</a:t>
            </a:r>
            <a:r>
              <a:rPr lang="en-US" sz="3111" b="0" dirty="0" smtClean="0">
                <a:solidFill>
                  <a:schemeClr val="accent1">
                    <a:lumMod val="50000"/>
                  </a:schemeClr>
                </a:solidFill>
                <a:ea typeface="+mj-ea"/>
                <a:cs typeface="+mj-cs"/>
              </a:rPr>
              <a:t> scale question):</a:t>
            </a:r>
            <a:r>
              <a:rPr lang="en-US" sz="3111" b="0" dirty="0" smtClean="0">
                <a:ea typeface="+mj-ea"/>
                <a:cs typeface="+mj-cs"/>
              </a:rPr>
              <a:t> Getting to know students’ families and becoming familiar with their communities is useful for teaching mathematics. </a:t>
            </a:r>
            <a:r>
              <a:rPr lang="en-US" sz="3111" dirty="0" smtClean="0">
                <a:ea typeface="+mj-ea"/>
                <a:cs typeface="+mj-cs"/>
              </a:rPr>
              <a:t>(2009) </a:t>
            </a:r>
            <a:r>
              <a:rPr lang="en-US" sz="4400" dirty="0" smtClean="0">
                <a:ea typeface="+mj-ea"/>
                <a:cs typeface="+mj-cs"/>
              </a:rPr>
              <a:t/>
            </a:r>
            <a:br>
              <a:rPr lang="en-US" sz="4400" dirty="0" smtClean="0">
                <a:ea typeface="+mj-ea"/>
                <a:cs typeface="+mj-cs"/>
              </a:rPr>
            </a:br>
            <a:endParaRPr lang="en-US" dirty="0">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06900"/>
          </a:xfrm>
        </p:spPr>
        <p:txBody>
          <a:bodyPr>
            <a:normAutofit fontScale="77500" lnSpcReduction="20000"/>
          </a:bodyPr>
          <a:lstStyle/>
          <a:p>
            <a:pPr marL="365760" indent="-256032" eaLnBrk="1" fontAlgn="auto" hangingPunct="1">
              <a:spcAft>
                <a:spcPts val="0"/>
              </a:spcAft>
              <a:buFont typeface="Wingdings 3"/>
              <a:buNone/>
              <a:defRPr/>
            </a:pPr>
            <a:r>
              <a:rPr lang="en-US" sz="4324" dirty="0" smtClean="0">
                <a:ea typeface="+mn-ea"/>
                <a:cs typeface="+mn-cs"/>
              </a:rPr>
              <a:t>	In addition to </a:t>
            </a:r>
            <a:r>
              <a:rPr lang="en-US" sz="4324" dirty="0" err="1" smtClean="0">
                <a:solidFill>
                  <a:schemeClr val="accent1">
                    <a:lumMod val="50000"/>
                  </a:schemeClr>
                </a:solidFill>
                <a:ea typeface="+mn-ea"/>
                <a:cs typeface="+mn-cs"/>
              </a:rPr>
              <a:t>Likert</a:t>
            </a:r>
            <a:r>
              <a:rPr lang="en-US" sz="4324" dirty="0" smtClean="0">
                <a:solidFill>
                  <a:schemeClr val="accent1">
                    <a:lumMod val="50000"/>
                  </a:schemeClr>
                </a:solidFill>
                <a:ea typeface="+mn-ea"/>
                <a:cs typeface="+mn-cs"/>
              </a:rPr>
              <a:t> response</a:t>
            </a:r>
            <a:r>
              <a:rPr lang="en-US" sz="4324" dirty="0" smtClean="0">
                <a:ea typeface="+mn-ea"/>
                <a:cs typeface="+mn-cs"/>
              </a:rPr>
              <a:t> questions, PST’s were asked a series of </a:t>
            </a:r>
            <a:r>
              <a:rPr lang="en-US" sz="4324" dirty="0" err="1" smtClean="0">
                <a:solidFill>
                  <a:schemeClr val="accent1">
                    <a:lumMod val="50000"/>
                  </a:schemeClr>
                </a:solidFill>
                <a:ea typeface="+mn-ea"/>
                <a:cs typeface="+mn-cs"/>
              </a:rPr>
              <a:t>Likert</a:t>
            </a:r>
            <a:r>
              <a:rPr lang="en-US" sz="4324" dirty="0" smtClean="0">
                <a:solidFill>
                  <a:schemeClr val="accent1">
                    <a:lumMod val="50000"/>
                  </a:schemeClr>
                </a:solidFill>
                <a:ea typeface="+mn-ea"/>
                <a:cs typeface="+mn-cs"/>
              </a:rPr>
              <a:t> scale questions with the addition of comments </a:t>
            </a:r>
            <a:r>
              <a:rPr lang="en-US" sz="4324" dirty="0" smtClean="0">
                <a:ea typeface="+mn-ea"/>
                <a:cs typeface="+mn-cs"/>
              </a:rPr>
              <a:t>as well as some </a:t>
            </a:r>
            <a:r>
              <a:rPr lang="en-US" sz="4324" dirty="0" smtClean="0">
                <a:solidFill>
                  <a:schemeClr val="accent1">
                    <a:lumMod val="50000"/>
                  </a:schemeClr>
                </a:solidFill>
                <a:ea typeface="+mn-ea"/>
                <a:cs typeface="+mn-cs"/>
              </a:rPr>
              <a:t>open-ended items </a:t>
            </a:r>
            <a:r>
              <a:rPr lang="en-US" sz="4324" dirty="0" smtClean="0">
                <a:ea typeface="+mn-ea"/>
                <a:cs typeface="+mn-cs"/>
              </a:rPr>
              <a:t>to help clarify their responses</a:t>
            </a:r>
            <a:br>
              <a:rPr lang="en-US" sz="4324" dirty="0" smtClean="0">
                <a:ea typeface="+mn-ea"/>
                <a:cs typeface="+mn-cs"/>
              </a:rPr>
            </a:br>
            <a:endParaRPr lang="en-US" sz="4324" dirty="0" smtClean="0">
              <a:ea typeface="+mn-ea"/>
              <a:cs typeface="+mn-cs"/>
            </a:endParaRPr>
          </a:p>
          <a:p>
            <a:pPr marL="365760" indent="-256032" eaLnBrk="1" fontAlgn="auto" hangingPunct="1">
              <a:spcAft>
                <a:spcPts val="0"/>
              </a:spcAft>
              <a:buFont typeface="Wingdings 3"/>
              <a:buNone/>
              <a:defRPr/>
            </a:pPr>
            <a:r>
              <a:rPr lang="en-US" sz="4324" i="1" dirty="0" smtClean="0">
                <a:ea typeface="+mn-ea"/>
                <a:cs typeface="+mn-cs"/>
              </a:rPr>
              <a:t> 	</a:t>
            </a:r>
            <a:r>
              <a:rPr lang="en-US" sz="4324" dirty="0" smtClean="0">
                <a:ea typeface="+mn-ea"/>
                <a:cs typeface="+mn-cs"/>
              </a:rPr>
              <a:t>A snap shot of sample questions and students responses will follow</a:t>
            </a:r>
          </a:p>
          <a:p>
            <a:pPr marL="365760" indent="-256032" eaLnBrk="1" fontAlgn="auto" hangingPunct="1">
              <a:spcAft>
                <a:spcPts val="0"/>
              </a:spcAft>
              <a:buFont typeface="Wingdings 3"/>
              <a:buChar char=""/>
              <a:defRPr/>
            </a:pPr>
            <a:endParaRPr lang="en-US" dirty="0">
              <a:ea typeface="+mn-ea"/>
              <a:cs typeface="+mn-cs"/>
            </a:endParaRPr>
          </a:p>
        </p:txBody>
      </p:sp>
      <p:sp>
        <p:nvSpPr>
          <p:cNvPr id="3" name="Title 2"/>
          <p:cNvSpPr>
            <a:spLocks noGrp="1"/>
          </p:cNvSpPr>
          <p:nvPr>
            <p:ph type="title"/>
          </p:nvPr>
        </p:nvSpPr>
        <p:spPr>
          <a:xfrm>
            <a:off x="228600" y="274638"/>
            <a:ext cx="8610600" cy="868362"/>
          </a:xfrm>
        </p:spPr>
        <p:txBody>
          <a:bodyPr>
            <a:normAutofit fontScale="90000"/>
          </a:bodyPr>
          <a:lstStyle/>
          <a:p>
            <a:pPr eaLnBrk="1" fontAlgn="auto" hangingPunct="1">
              <a:spcAft>
                <a:spcPts val="0"/>
              </a:spcAft>
              <a:defRPr/>
            </a:pPr>
            <a:r>
              <a:rPr lang="en-US" sz="4444" dirty="0" smtClean="0">
                <a:ea typeface="+mj-ea"/>
                <a:cs typeface="+mj-cs"/>
              </a:rPr>
              <a:t>Taking a closer look… </a:t>
            </a:r>
            <a:r>
              <a:rPr lang="en-US" sz="2800" dirty="0" smtClean="0">
                <a:ea typeface="+mj-ea"/>
                <a:cs typeface="+mj-cs"/>
              </a:rPr>
              <a:t/>
            </a:r>
            <a:br>
              <a:rPr lang="en-US" sz="2800" dirty="0" smtClean="0">
                <a:ea typeface="+mj-ea"/>
                <a:cs typeface="+mj-cs"/>
              </a:rPr>
            </a:br>
            <a:endParaRPr lang="en-US" sz="2800" dirty="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133600"/>
            <a:ext cx="7620000" cy="4191000"/>
          </a:xfrm>
        </p:spPr>
        <p:txBody>
          <a:bodyPr>
            <a:normAutofit/>
          </a:bodyPr>
          <a:lstStyle/>
          <a:p>
            <a:pPr marL="365760" indent="-256032" eaLnBrk="1" fontAlgn="auto" hangingPunct="1">
              <a:spcAft>
                <a:spcPts val="0"/>
              </a:spcAft>
              <a:buFont typeface="Wingdings 3"/>
              <a:buNone/>
              <a:defRPr/>
            </a:pPr>
            <a:r>
              <a:rPr lang="en-US" sz="4000" i="1" dirty="0" smtClean="0">
                <a:ea typeface="+mn-ea"/>
                <a:cs typeface="+mn-cs"/>
              </a:rPr>
              <a:t>	Children’s home language can be barriers for making sense of and solving mathematical problems. </a:t>
            </a:r>
            <a:r>
              <a:rPr lang="en-US" sz="4000" dirty="0" smtClean="0">
                <a:ea typeface="+mn-ea"/>
                <a:cs typeface="+mn-cs"/>
              </a:rPr>
              <a:t>(2008)</a:t>
            </a:r>
            <a:endParaRPr lang="en-US" sz="4000" i="1" dirty="0" smtClean="0">
              <a:solidFill>
                <a:schemeClr val="accent3"/>
              </a:solidFill>
              <a:ea typeface="+mn-ea"/>
              <a:cs typeface="+mn-cs"/>
            </a:endParaRPr>
          </a:p>
        </p:txBody>
      </p:sp>
      <p:sp>
        <p:nvSpPr>
          <p:cNvPr id="3" name="Title 2"/>
          <p:cNvSpPr>
            <a:spLocks noGrp="1"/>
          </p:cNvSpPr>
          <p:nvPr>
            <p:ph type="title"/>
          </p:nvPr>
        </p:nvSpPr>
        <p:spPr>
          <a:xfrm>
            <a:off x="228600" y="274638"/>
            <a:ext cx="8458200" cy="1782762"/>
          </a:xfrm>
        </p:spPr>
        <p:txBody>
          <a:bodyPr>
            <a:normAutofit fontScale="90000"/>
          </a:bodyPr>
          <a:lstStyle/>
          <a:p>
            <a:pPr eaLnBrk="1" fontAlgn="auto" hangingPunct="1">
              <a:spcAft>
                <a:spcPts val="0"/>
              </a:spcAft>
              <a:defRPr/>
            </a:pPr>
            <a:r>
              <a:rPr lang="en-US" sz="3111" dirty="0" smtClean="0">
                <a:ea typeface="+mj-ea"/>
                <a:cs typeface="+mj-cs"/>
              </a:rPr>
              <a:t/>
            </a:r>
            <a:br>
              <a:rPr lang="en-US" sz="3111" dirty="0" smtClean="0">
                <a:ea typeface="+mj-ea"/>
                <a:cs typeface="+mj-cs"/>
              </a:rPr>
            </a:br>
            <a:r>
              <a:rPr lang="en-US" sz="3111" dirty="0" smtClean="0">
                <a:ea typeface="+mj-ea"/>
                <a:cs typeface="+mj-cs"/>
              </a:rPr>
              <a:t/>
            </a:r>
            <a:br>
              <a:rPr lang="en-US" sz="3111" dirty="0" smtClean="0">
                <a:ea typeface="+mj-ea"/>
                <a:cs typeface="+mj-cs"/>
              </a:rPr>
            </a:br>
            <a:r>
              <a:rPr lang="en-US" sz="3556" dirty="0" smtClean="0">
                <a:ea typeface="+mj-ea"/>
                <a:cs typeface="+mj-cs"/>
              </a:rPr>
              <a:t>Question #2 </a:t>
            </a:r>
            <a:r>
              <a:rPr lang="en-US" sz="3556" dirty="0" smtClean="0">
                <a:solidFill>
                  <a:schemeClr val="accent1">
                    <a:lumMod val="50000"/>
                  </a:schemeClr>
                </a:solidFill>
                <a:ea typeface="+mj-ea"/>
                <a:cs typeface="+mj-cs"/>
              </a:rPr>
              <a:t>(</a:t>
            </a:r>
            <a:r>
              <a:rPr lang="en-US" sz="3556" dirty="0" err="1" smtClean="0">
                <a:solidFill>
                  <a:schemeClr val="accent1">
                    <a:lumMod val="50000"/>
                  </a:schemeClr>
                </a:solidFill>
                <a:ea typeface="+mj-ea"/>
                <a:cs typeface="+mj-cs"/>
              </a:rPr>
              <a:t>Likert</a:t>
            </a:r>
            <a:r>
              <a:rPr lang="en-US" sz="3556" dirty="0" smtClean="0">
                <a:solidFill>
                  <a:schemeClr val="accent1">
                    <a:lumMod val="50000"/>
                  </a:schemeClr>
                </a:solidFill>
                <a:ea typeface="+mj-ea"/>
                <a:cs typeface="+mj-cs"/>
              </a:rPr>
              <a:t> scale question with the addition of a comment): </a:t>
            </a:r>
            <a:r>
              <a:rPr lang="en-US" sz="4400" dirty="0" smtClean="0">
                <a:ea typeface="+mj-ea"/>
                <a:cs typeface="+mj-cs"/>
              </a:rPr>
              <a:t/>
            </a:r>
            <a:br>
              <a:rPr lang="en-US" sz="4400" dirty="0" smtClean="0">
                <a:ea typeface="+mj-ea"/>
                <a:cs typeface="+mj-cs"/>
              </a:rPr>
            </a:br>
            <a:r>
              <a:rPr lang="en-US" sz="4400" dirty="0" smtClean="0">
                <a:ea typeface="+mj-ea"/>
                <a:cs typeface="+mj-cs"/>
              </a:rPr>
              <a:t/>
            </a:r>
            <a:br>
              <a:rPr lang="en-US" sz="4400" dirty="0" smtClean="0">
                <a:ea typeface="+mj-ea"/>
                <a:cs typeface="+mj-cs"/>
              </a:rPr>
            </a:br>
            <a:endParaRPr lang="en-US" dirty="0">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915400" cy="4648200"/>
          </a:xfrm>
        </p:spPr>
        <p:txBody>
          <a:bodyPr>
            <a:normAutofit fontScale="92500" lnSpcReduction="10000"/>
          </a:bodyPr>
          <a:lstStyle/>
          <a:p>
            <a:pPr marL="365760" indent="-256032" eaLnBrk="1" fontAlgn="auto" hangingPunct="1">
              <a:spcAft>
                <a:spcPts val="0"/>
              </a:spcAft>
              <a:buFont typeface="Wingdings 3"/>
              <a:buNone/>
              <a:defRPr/>
            </a:pPr>
            <a:r>
              <a:rPr lang="en-US" dirty="0" smtClean="0">
                <a:ea typeface="+mn-ea"/>
                <a:cs typeface="+mn-cs"/>
              </a:rPr>
              <a:t>Pre</a:t>
            </a:r>
            <a:r>
              <a:rPr lang="en-US" dirty="0" smtClean="0">
                <a:ea typeface="+mn-ea"/>
                <a:cs typeface="+mn-cs"/>
                <a:sym typeface="Wingdings"/>
              </a:rPr>
              <a:t>: </a:t>
            </a:r>
            <a:r>
              <a:rPr lang="en-US" i="1" dirty="0" smtClean="0">
                <a:ea typeface="+mn-ea"/>
                <a:cs typeface="+mn-cs"/>
                <a:sym typeface="Wingdings"/>
              </a:rPr>
              <a:t>Agree</a:t>
            </a:r>
            <a:r>
              <a:rPr lang="en-US" dirty="0" smtClean="0">
                <a:ea typeface="+mn-ea"/>
                <a:cs typeface="+mn-cs"/>
                <a:sym typeface="Wingdings"/>
              </a:rPr>
              <a:t> -</a:t>
            </a:r>
            <a:r>
              <a:rPr lang="en-US" dirty="0" smtClean="0">
                <a:ea typeface="+mn-ea"/>
                <a:cs typeface="+mn-cs"/>
              </a:rPr>
              <a:t> “if the parents don’t have the knowledge they cant help no matter what language they speak, but if they speak something other than traditional language of the country those parents may struggle in the ability to gain access to resources to help their child” </a:t>
            </a:r>
            <a:r>
              <a:rPr lang="en-US" dirty="0" smtClean="0">
                <a:solidFill>
                  <a:schemeClr val="accent3"/>
                </a:solidFill>
                <a:ea typeface="+mn-ea"/>
                <a:cs typeface="+mn-cs"/>
              </a:rPr>
              <a:t>(Deficit model- language barrier and knowledge barrier are seen to hinder parents’ ability to be a resource)</a:t>
            </a:r>
          </a:p>
          <a:p>
            <a:pPr marL="365760" indent="-256032" eaLnBrk="1" fontAlgn="auto" hangingPunct="1">
              <a:spcAft>
                <a:spcPts val="0"/>
              </a:spcAft>
              <a:buFont typeface="Wingdings 3"/>
              <a:buChar char=""/>
              <a:defRPr/>
            </a:pPr>
            <a:endParaRPr lang="en-US" dirty="0" smtClean="0">
              <a:solidFill>
                <a:schemeClr val="accent3"/>
              </a:solidFill>
              <a:ea typeface="+mn-ea"/>
              <a:cs typeface="+mn-cs"/>
            </a:endParaRPr>
          </a:p>
          <a:p>
            <a:pPr marL="365760" indent="-256032" eaLnBrk="1" fontAlgn="auto" hangingPunct="1">
              <a:spcAft>
                <a:spcPts val="0"/>
              </a:spcAft>
              <a:buFont typeface="Wingdings 3"/>
              <a:buNone/>
              <a:defRPr/>
            </a:pPr>
            <a:r>
              <a:rPr lang="en-US" dirty="0" smtClean="0">
                <a:ea typeface="+mn-ea"/>
                <a:cs typeface="+mn-cs"/>
              </a:rPr>
              <a:t>Post: </a:t>
            </a:r>
            <a:r>
              <a:rPr lang="en-US" i="1" dirty="0" smtClean="0">
                <a:ea typeface="+mn-ea"/>
                <a:cs typeface="+mn-cs"/>
              </a:rPr>
              <a:t>Agree</a:t>
            </a:r>
            <a:r>
              <a:rPr lang="en-US" dirty="0" smtClean="0">
                <a:ea typeface="+mn-ea"/>
                <a:cs typeface="+mn-cs"/>
              </a:rPr>
              <a:t>- “if parents can’t read the word then they are less likely to  be a help” </a:t>
            </a:r>
            <a:r>
              <a:rPr lang="en-US" dirty="0" smtClean="0">
                <a:solidFill>
                  <a:schemeClr val="accent3"/>
                </a:solidFill>
                <a:ea typeface="+mn-ea"/>
                <a:cs typeface="+mn-cs"/>
              </a:rPr>
              <a:t>(Deficit model- language barrier hinders parents’ ability to be a resource)</a:t>
            </a: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ea typeface="+mj-ea"/>
                <a:cs typeface="+mj-cs"/>
              </a:rPr>
              <a:t>Student #1: No Clear Difference</a:t>
            </a:r>
            <a:endParaRPr lang="en-US" dirty="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138"/>
            <a:ext cx="8229600" cy="4995862"/>
          </a:xfrm>
        </p:spPr>
        <p:txBody>
          <a:bodyPr>
            <a:normAutofit/>
          </a:bodyPr>
          <a:lstStyle/>
          <a:p>
            <a:pPr marL="365760" indent="-256032" eaLnBrk="1" fontAlgn="auto" hangingPunct="1">
              <a:spcAft>
                <a:spcPts val="0"/>
              </a:spcAft>
              <a:buFont typeface="Wingdings 3"/>
              <a:buNone/>
              <a:defRPr/>
            </a:pPr>
            <a:r>
              <a:rPr lang="en-US" b="1" dirty="0" smtClean="0">
                <a:ea typeface="+mn-ea"/>
                <a:cs typeface="+mn-cs"/>
              </a:rPr>
              <a:t>Pre: </a:t>
            </a:r>
            <a:r>
              <a:rPr lang="en-US" i="1" dirty="0" smtClean="0">
                <a:ea typeface="+mn-ea"/>
                <a:cs typeface="+mn-cs"/>
              </a:rPr>
              <a:t>Agree </a:t>
            </a:r>
            <a:r>
              <a:rPr lang="en-US" dirty="0" smtClean="0">
                <a:ea typeface="+mn-ea"/>
                <a:cs typeface="+mn-cs"/>
              </a:rPr>
              <a:t>-“I agree to some extent, learning academic vocabulary can be a challenge to some students.</a:t>
            </a:r>
            <a:r>
              <a:rPr lang="en-US" dirty="0" smtClean="0">
                <a:solidFill>
                  <a:schemeClr val="accent5"/>
                </a:solidFill>
                <a:ea typeface="+mn-ea"/>
                <a:cs typeface="+mn-cs"/>
              </a:rPr>
              <a:t>” </a:t>
            </a:r>
            <a:r>
              <a:rPr lang="en-US" dirty="0" smtClean="0">
                <a:solidFill>
                  <a:schemeClr val="accent3"/>
                </a:solidFill>
                <a:ea typeface="+mn-ea"/>
                <a:cs typeface="+mn-cs"/>
              </a:rPr>
              <a:t>(Focus on “math vocabulary” as the main problem-no acknowledgement of students’ diverse cultures/language)</a:t>
            </a:r>
          </a:p>
          <a:p>
            <a:pPr marL="365760" indent="-256032" eaLnBrk="1" fontAlgn="auto" hangingPunct="1">
              <a:spcAft>
                <a:spcPts val="0"/>
              </a:spcAft>
              <a:buFont typeface="Wingdings 3"/>
              <a:buNone/>
              <a:defRPr/>
            </a:pPr>
            <a:endParaRPr lang="en-US" dirty="0" smtClean="0">
              <a:ea typeface="+mn-ea"/>
              <a:cs typeface="+mn-cs"/>
            </a:endParaRPr>
          </a:p>
          <a:p>
            <a:pPr marL="365760" indent="-256032" eaLnBrk="1" fontAlgn="auto" hangingPunct="1">
              <a:spcAft>
                <a:spcPts val="0"/>
              </a:spcAft>
              <a:buFont typeface="Wingdings 3"/>
              <a:buNone/>
              <a:defRPr/>
            </a:pPr>
            <a:r>
              <a:rPr lang="en-US" b="1" dirty="0" smtClean="0">
                <a:ea typeface="+mn-ea"/>
                <a:cs typeface="+mn-cs"/>
              </a:rPr>
              <a:t>Post: </a:t>
            </a:r>
            <a:r>
              <a:rPr lang="en-US" i="1" dirty="0" smtClean="0">
                <a:ea typeface="+mn-ea"/>
                <a:cs typeface="+mn-cs"/>
              </a:rPr>
              <a:t>Strongly Disagree </a:t>
            </a:r>
            <a:r>
              <a:rPr lang="en-US" dirty="0" smtClean="0">
                <a:ea typeface="+mn-ea"/>
                <a:cs typeface="+mn-cs"/>
              </a:rPr>
              <a:t>-“Children’s home language can help students solve problems, not hinder them” </a:t>
            </a:r>
            <a:r>
              <a:rPr lang="en-US" dirty="0" smtClean="0">
                <a:solidFill>
                  <a:schemeClr val="accent3"/>
                </a:solidFill>
                <a:ea typeface="+mn-ea"/>
                <a:cs typeface="+mn-cs"/>
              </a:rPr>
              <a:t>(Acknowledges students’ home culture/language as a resource for student learning mathematics)</a:t>
            </a:r>
          </a:p>
          <a:p>
            <a:pPr marL="365760" indent="-256032" eaLnBrk="1" fontAlgn="auto" hangingPunct="1">
              <a:spcAft>
                <a:spcPts val="0"/>
              </a:spcAft>
              <a:buFont typeface="Wingdings 3"/>
              <a:buNone/>
              <a:defRPr/>
            </a:pPr>
            <a:endParaRPr lang="en-US" dirty="0" smtClean="0">
              <a:solidFill>
                <a:schemeClr val="accent3"/>
              </a:solidFill>
              <a:ea typeface="+mn-ea"/>
              <a:cs typeface="+mn-cs"/>
            </a:endParaRP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smtClean="0">
                <a:ea typeface="+mj-ea"/>
                <a:cs typeface="+mj-cs"/>
              </a:rPr>
              <a:t>Student #2: </a:t>
            </a:r>
            <a:r>
              <a:rPr lang="en-US" dirty="0" smtClean="0">
                <a:ea typeface="+mj-ea"/>
                <a:cs typeface="+mj-cs"/>
              </a:rPr>
              <a:t>Growth is Evidenced</a:t>
            </a:r>
            <a:endParaRPr lang="en-US" dirty="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Content Placeholder 1"/>
          <p:cNvSpPr>
            <a:spLocks noGrp="1"/>
          </p:cNvSpPr>
          <p:nvPr>
            <p:ph idx="1"/>
          </p:nvPr>
        </p:nvSpPr>
        <p:spPr>
          <a:xfrm>
            <a:off x="457200" y="1676400"/>
            <a:ext cx="8229600" cy="4330700"/>
          </a:xfrm>
        </p:spPr>
        <p:txBody>
          <a:bodyPr/>
          <a:lstStyle/>
          <a:p>
            <a:pPr eaLnBrk="1" hangingPunct="1"/>
            <a:endParaRPr lang="en-US" sz="2400" smtClean="0"/>
          </a:p>
          <a:p>
            <a:pPr eaLnBrk="1" hangingPunct="1">
              <a:buFont typeface="Wingdings 3" charset="2"/>
              <a:buNone/>
            </a:pPr>
            <a:r>
              <a:rPr lang="en-US" sz="4000" smtClean="0"/>
              <a:t>	</a:t>
            </a:r>
            <a:r>
              <a:rPr lang="en-US" sz="4000" i="1" smtClean="0"/>
              <a:t>How, if at all, do the socio-cultural identities of the students you teach impact your decisions about creating and teaching math? (2008)</a:t>
            </a:r>
            <a:endParaRPr lang="en-US" sz="4000" smtClean="0"/>
          </a:p>
        </p:txBody>
      </p:sp>
      <p:sp>
        <p:nvSpPr>
          <p:cNvPr id="3" name="Title 2"/>
          <p:cNvSpPr>
            <a:spLocks noGrp="1"/>
          </p:cNvSpPr>
          <p:nvPr>
            <p:ph type="title"/>
          </p:nvPr>
        </p:nvSpPr>
        <p:spPr>
          <a:xfrm>
            <a:off x="457200" y="381000"/>
            <a:ext cx="8305800" cy="2133600"/>
          </a:xfrm>
        </p:spPr>
        <p:txBody>
          <a:bodyPr/>
          <a:lstStyle/>
          <a:p>
            <a:pPr eaLnBrk="1" fontAlgn="auto" hangingPunct="1">
              <a:spcAft>
                <a:spcPts val="0"/>
              </a:spcAft>
              <a:defRPr/>
            </a:pPr>
            <a:r>
              <a:rPr lang="en-US" sz="4000" dirty="0" smtClean="0">
                <a:ea typeface="+mj-ea"/>
                <a:cs typeface="+mj-cs"/>
              </a:rPr>
              <a:t>Question #3 </a:t>
            </a:r>
            <a:r>
              <a:rPr lang="en-US" sz="4000" dirty="0" smtClean="0">
                <a:solidFill>
                  <a:schemeClr val="accent1">
                    <a:lumMod val="50000"/>
                  </a:schemeClr>
                </a:solidFill>
                <a:ea typeface="+mj-ea"/>
                <a:cs typeface="+mj-cs"/>
              </a:rPr>
              <a:t>(Open-ended Item): </a:t>
            </a:r>
            <a:r>
              <a:rPr lang="en-US" sz="4400" i="1" dirty="0" smtClean="0">
                <a:ea typeface="+mj-ea"/>
                <a:cs typeface="+mj-cs"/>
              </a:rPr>
              <a:t/>
            </a:r>
            <a:br>
              <a:rPr lang="en-US" sz="4400" i="1" dirty="0" smtClean="0">
                <a:ea typeface="+mj-ea"/>
                <a:cs typeface="+mj-cs"/>
              </a:rPr>
            </a:br>
            <a:endParaRPr lang="en-US" dirty="0">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81138"/>
            <a:ext cx="8458200" cy="4525962"/>
          </a:xfrm>
        </p:spPr>
        <p:txBody>
          <a:bodyPr>
            <a:normAutofit/>
          </a:bodyPr>
          <a:lstStyle/>
          <a:p>
            <a:pPr eaLnBrk="1" hangingPunct="1">
              <a:lnSpc>
                <a:spcPct val="80000"/>
              </a:lnSpc>
              <a:buFont typeface="Wingdings 3" charset="2"/>
              <a:buNone/>
            </a:pPr>
            <a:r>
              <a:rPr lang="en-US" sz="2500" smtClean="0"/>
              <a:t>Pre: “They help to inform me about types of material or ideas to reference…” </a:t>
            </a:r>
            <a:r>
              <a:rPr lang="en-US" sz="2500" smtClean="0">
                <a:solidFill>
                  <a:srgbClr val="EB641B"/>
                </a:solidFill>
              </a:rPr>
              <a:t>(Surface level method of incorporating culture in mathematics lessons)</a:t>
            </a:r>
          </a:p>
          <a:p>
            <a:pPr eaLnBrk="1" hangingPunct="1">
              <a:lnSpc>
                <a:spcPct val="80000"/>
              </a:lnSpc>
              <a:buFont typeface="Wingdings 3" charset="2"/>
              <a:buNone/>
            </a:pPr>
            <a:endParaRPr lang="en-US" sz="2500" smtClean="0"/>
          </a:p>
          <a:p>
            <a:pPr eaLnBrk="1" hangingPunct="1">
              <a:lnSpc>
                <a:spcPct val="80000"/>
              </a:lnSpc>
              <a:buFont typeface="Wingdings 3" charset="2"/>
              <a:buNone/>
            </a:pPr>
            <a:r>
              <a:rPr lang="en-US" sz="2500" smtClean="0"/>
              <a:t>Post: “…. I am able to recognize that my students socio-cultural identities will play a major role in their ability to access the information presented so I will develop my lesson to target and support their needs, giving them many opportunities to develop their mathematical knowledge.” </a:t>
            </a:r>
            <a:r>
              <a:rPr lang="en-US" sz="2500" smtClean="0">
                <a:solidFill>
                  <a:srgbClr val="EB641B"/>
                </a:solidFill>
              </a:rPr>
              <a:t>(Deeper level of incorporating knowledge of student’s culture and/or  ways of knowing into mathematics lessons) </a:t>
            </a:r>
          </a:p>
        </p:txBody>
      </p:sp>
      <p:sp>
        <p:nvSpPr>
          <p:cNvPr id="3" name="Title 2"/>
          <p:cNvSpPr>
            <a:spLocks noGrp="1"/>
          </p:cNvSpPr>
          <p:nvPr>
            <p:ph type="title"/>
          </p:nvPr>
        </p:nvSpPr>
        <p:spPr>
          <a:xfrm>
            <a:off x="457200" y="304800"/>
            <a:ext cx="8229600" cy="1143000"/>
          </a:xfrm>
        </p:spPr>
        <p:txBody>
          <a:bodyPr>
            <a:noAutofit/>
          </a:bodyPr>
          <a:lstStyle/>
          <a:p>
            <a:pPr eaLnBrk="1" fontAlgn="auto" hangingPunct="1">
              <a:spcAft>
                <a:spcPts val="0"/>
              </a:spcAft>
              <a:defRPr/>
            </a:pPr>
            <a:r>
              <a:rPr lang="en-US" sz="4000" dirty="0" smtClean="0">
                <a:ea typeface="+mj-ea"/>
                <a:cs typeface="+mj-cs"/>
              </a:rPr>
              <a:t>Student #1: Growth is Evidenced</a:t>
            </a:r>
            <a:endParaRPr lang="en-US" sz="4000" dirty="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p:txBody>
          <a:bodyPr/>
          <a:lstStyle/>
          <a:p>
            <a:pPr eaLnBrk="1" hangingPunct="1"/>
            <a:r>
              <a:rPr lang="en-US" sz="2800" smtClean="0"/>
              <a:t>Goals, Collaborators and Settings, and Theoretical Framework</a:t>
            </a:r>
          </a:p>
          <a:p>
            <a:pPr eaLnBrk="1" hangingPunct="1"/>
            <a:r>
              <a:rPr lang="en-US" sz="2800" smtClean="0"/>
              <a:t>Preservice Teacher Survey and Interview Findings (Preliminary)</a:t>
            </a:r>
          </a:p>
          <a:p>
            <a:pPr eaLnBrk="1" hangingPunct="1"/>
            <a:r>
              <a:rPr lang="en-US" sz="2800" smtClean="0"/>
              <a:t>Two examples of instructional modules: Critical Cases Activity &amp; Community Mathematics Exploration</a:t>
            </a:r>
          </a:p>
          <a:p>
            <a:pPr eaLnBrk="1" hangingPunct="1"/>
            <a:r>
              <a:rPr lang="en-US" sz="2800" smtClean="0"/>
              <a:t>Discussion</a:t>
            </a:r>
          </a:p>
        </p:txBody>
      </p:sp>
      <p:sp>
        <p:nvSpPr>
          <p:cNvPr id="3993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Overview</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8915400" cy="5181600"/>
          </a:xfrm>
        </p:spPr>
        <p:txBody>
          <a:bodyPr>
            <a:normAutofit/>
          </a:bodyPr>
          <a:lstStyle/>
          <a:p>
            <a:pPr eaLnBrk="1" hangingPunct="1">
              <a:lnSpc>
                <a:spcPct val="90000"/>
              </a:lnSpc>
              <a:buFont typeface="Wingdings 3" charset="2"/>
              <a:buNone/>
            </a:pPr>
            <a:r>
              <a:rPr lang="en-US" sz="2500" smtClean="0"/>
              <a:t>Pre: “I have always been one of those kids who just got it and zoned out when the teacher kept talking so I have to stay focused and make sure that I am looking (at the) problem from from multiple perspectives so each student can find a way that works for them.” </a:t>
            </a:r>
            <a:r>
              <a:rPr lang="en-US" sz="2500" smtClean="0">
                <a:solidFill>
                  <a:srgbClr val="EB641B"/>
                </a:solidFill>
              </a:rPr>
              <a:t>(Focused on self as sharer of knowledge- does not acknowledge students as a resource/source of knowledge)</a:t>
            </a:r>
          </a:p>
          <a:p>
            <a:pPr eaLnBrk="1" hangingPunct="1">
              <a:lnSpc>
                <a:spcPct val="90000"/>
              </a:lnSpc>
            </a:pPr>
            <a:endParaRPr lang="en-US" sz="2500" smtClean="0"/>
          </a:p>
          <a:p>
            <a:pPr eaLnBrk="1" hangingPunct="1">
              <a:lnSpc>
                <a:spcPct val="90000"/>
              </a:lnSpc>
              <a:buFont typeface="Wingdings 3" charset="2"/>
              <a:buNone/>
            </a:pPr>
            <a:r>
              <a:rPr lang="en-US" sz="2500" smtClean="0"/>
              <a:t>Post: “I try to use names of people from the same ethnicity of my students and objects or themes they have heard of to make it more realistic.” </a:t>
            </a:r>
            <a:r>
              <a:rPr lang="en-US" sz="2500" smtClean="0">
                <a:solidFill>
                  <a:srgbClr val="EB641B"/>
                </a:solidFill>
              </a:rPr>
              <a:t>(Still focused on their own perspective of culture and using their perspective and knowledge when engaging students)</a:t>
            </a:r>
          </a:p>
        </p:txBody>
      </p:sp>
      <p:sp>
        <p:nvSpPr>
          <p:cNvPr id="3" name="Title 2"/>
          <p:cNvSpPr>
            <a:spLocks noGrp="1"/>
          </p:cNvSpPr>
          <p:nvPr>
            <p:ph type="title"/>
          </p:nvPr>
        </p:nvSpPr>
        <p:spPr>
          <a:xfrm>
            <a:off x="457200" y="274638"/>
            <a:ext cx="8229600" cy="944562"/>
          </a:xfrm>
        </p:spPr>
        <p:txBody>
          <a:bodyPr/>
          <a:lstStyle/>
          <a:p>
            <a:pPr eaLnBrk="1" fontAlgn="auto" hangingPunct="1">
              <a:spcAft>
                <a:spcPts val="0"/>
              </a:spcAft>
              <a:defRPr/>
            </a:pPr>
            <a:r>
              <a:rPr lang="en-US" dirty="0" smtClean="0">
                <a:ea typeface="+mj-ea"/>
                <a:cs typeface="+mj-cs"/>
              </a:rPr>
              <a:t>Student #2: Minimal Growth</a:t>
            </a:r>
            <a:endParaRPr lang="en-US" dirty="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943600"/>
          </a:xfrm>
        </p:spPr>
        <p:txBody>
          <a:bodyPr>
            <a:normAutofit fontScale="70000" lnSpcReduction="20000"/>
          </a:bodyPr>
          <a:lstStyle/>
          <a:p>
            <a:pPr marL="365760" indent="-256032" eaLnBrk="1" fontAlgn="auto" hangingPunct="1">
              <a:spcAft>
                <a:spcPts val="0"/>
              </a:spcAft>
              <a:buFont typeface="Wingdings 3"/>
              <a:buNone/>
              <a:defRPr/>
            </a:pPr>
            <a:r>
              <a:rPr lang="en-US" sz="4000" dirty="0" smtClean="0">
                <a:solidFill>
                  <a:srgbClr val="FF0000"/>
                </a:solidFill>
                <a:ea typeface="+mn-ea"/>
                <a:cs typeface="+mn-cs"/>
              </a:rPr>
              <a:t>A. Critical Case Analysis</a:t>
            </a:r>
          </a:p>
          <a:p>
            <a:pPr marL="365760" indent="-256032" eaLnBrk="1" fontAlgn="auto" hangingPunct="1">
              <a:spcAft>
                <a:spcPts val="0"/>
              </a:spcAft>
              <a:buFont typeface="Wingdings 3"/>
              <a:buNone/>
              <a:defRPr/>
            </a:pPr>
            <a:r>
              <a:rPr lang="en-US" sz="3100" dirty="0" smtClean="0">
                <a:solidFill>
                  <a:srgbClr val="FF0000"/>
                </a:solidFill>
                <a:ea typeface="+mn-ea"/>
                <a:cs typeface="+mn-cs"/>
              </a:rPr>
              <a:t>	PSTs use multiple lenses to critically analyze and evaluate mathematics lessons (video clips and/or written cases). </a:t>
            </a:r>
          </a:p>
          <a:p>
            <a:pPr marL="365760" indent="-256032" eaLnBrk="1" fontAlgn="auto" hangingPunct="1">
              <a:spcAft>
                <a:spcPts val="0"/>
              </a:spcAft>
              <a:buFont typeface="Wingdings 3"/>
              <a:buNone/>
              <a:defRPr/>
            </a:pPr>
            <a:r>
              <a:rPr lang="en-US" sz="4000" dirty="0" smtClean="0">
                <a:solidFill>
                  <a:srgbClr val="FF0000"/>
                </a:solidFill>
                <a:ea typeface="+mn-ea"/>
                <a:cs typeface="+mn-cs"/>
              </a:rPr>
              <a:t>B. Community Mathematics Exploration</a:t>
            </a:r>
          </a:p>
          <a:p>
            <a:pPr marL="365760" indent="-256032" eaLnBrk="1" fontAlgn="auto" hangingPunct="1">
              <a:spcAft>
                <a:spcPts val="0"/>
              </a:spcAft>
              <a:buFont typeface="Wingdings 3"/>
              <a:buNone/>
              <a:defRPr/>
            </a:pPr>
            <a:r>
              <a:rPr lang="en-US" sz="3100" dirty="0" smtClean="0">
                <a:solidFill>
                  <a:srgbClr val="FF0000"/>
                </a:solidFill>
                <a:ea typeface="+mn-ea"/>
                <a:cs typeface="+mn-cs"/>
              </a:rPr>
              <a:t>	PSTs identify mathematical practices and mathematical funds of knowledge in students’ communities and build on them in a standards-based mathematics lesson.</a:t>
            </a:r>
          </a:p>
          <a:p>
            <a:pPr marL="365760" indent="-256032" eaLnBrk="1" fontAlgn="auto" hangingPunct="1">
              <a:spcAft>
                <a:spcPts val="0"/>
              </a:spcAft>
              <a:buFont typeface="Wingdings 3"/>
              <a:buNone/>
              <a:defRPr/>
            </a:pPr>
            <a:r>
              <a:rPr lang="en-US" sz="4000" dirty="0" smtClean="0">
                <a:ea typeface="+mn-ea"/>
                <a:cs typeface="+mn-cs"/>
              </a:rPr>
              <a:t>C. Studying Mathematical Competence</a:t>
            </a:r>
          </a:p>
          <a:p>
            <a:pPr marL="365760" indent="-256032" eaLnBrk="1" fontAlgn="auto" hangingPunct="1">
              <a:spcAft>
                <a:spcPts val="0"/>
              </a:spcAft>
              <a:buFont typeface="Wingdings 3"/>
              <a:buNone/>
              <a:defRPr/>
            </a:pPr>
            <a:r>
              <a:rPr lang="en-US" sz="3100" dirty="0" smtClean="0">
                <a:ea typeface="+mn-ea"/>
                <a:cs typeface="+mn-cs"/>
              </a:rPr>
              <a:t>	PSTs analyze how mathematical competence is evidenced and supported in two settings:  a classroom mathematics lesson and an individual problem solving-based interview. </a:t>
            </a:r>
          </a:p>
          <a:p>
            <a:pPr marL="365760" indent="-256032" eaLnBrk="1" fontAlgn="auto" hangingPunct="1">
              <a:spcAft>
                <a:spcPts val="0"/>
              </a:spcAft>
              <a:buFont typeface="Wingdings 3"/>
              <a:buNone/>
              <a:defRPr/>
            </a:pPr>
            <a:r>
              <a:rPr lang="en-US" sz="4000" dirty="0" smtClean="0">
                <a:ea typeface="+mn-ea"/>
                <a:cs typeface="+mn-cs"/>
              </a:rPr>
              <a:t>D. Curriculum Spaces (under development)</a:t>
            </a:r>
          </a:p>
          <a:p>
            <a:pPr marL="365760" indent="-256032" eaLnBrk="1" fontAlgn="auto" hangingPunct="1">
              <a:spcAft>
                <a:spcPts val="0"/>
              </a:spcAft>
              <a:buFont typeface="Wingdings 3"/>
              <a:buNone/>
              <a:defRPr/>
            </a:pPr>
            <a:r>
              <a:rPr lang="en-US" sz="3100" dirty="0" smtClean="0">
                <a:ea typeface="+mn-ea"/>
                <a:cs typeface="+mn-cs"/>
              </a:rPr>
              <a:t>	PSTs analyze mathematics curriculum materials to identify potential opportunities (or spaces) for accessing, building on, and integrating children’s mathematical thinking and children’s home and community-based mathematical funds 		of knowledge. </a:t>
            </a:r>
          </a:p>
          <a:p>
            <a:pPr marL="365760" indent="-256032" eaLnBrk="1" fontAlgn="auto" hangingPunct="1">
              <a:spcAft>
                <a:spcPts val="0"/>
              </a:spcAft>
              <a:buFont typeface="Wingdings 3"/>
              <a:buNone/>
              <a:defRPr/>
            </a:pPr>
            <a:endParaRPr lang="en-US" dirty="0">
              <a:ea typeface="+mn-ea"/>
              <a:cs typeface="+mn-cs"/>
            </a:endParaRPr>
          </a:p>
        </p:txBody>
      </p:sp>
      <p:sp>
        <p:nvSpPr>
          <p:cNvPr id="3" name="Title 2"/>
          <p:cNvSpPr>
            <a:spLocks noGrp="1"/>
          </p:cNvSpPr>
          <p:nvPr>
            <p:ph type="title"/>
          </p:nvPr>
        </p:nvSpPr>
        <p:spPr>
          <a:xfrm>
            <a:off x="457200" y="274638"/>
            <a:ext cx="8229600" cy="639762"/>
          </a:xfrm>
        </p:spPr>
        <p:txBody>
          <a:bodyPr/>
          <a:lstStyle/>
          <a:p>
            <a:pPr eaLnBrk="1" fontAlgn="auto" hangingPunct="1">
              <a:spcAft>
                <a:spcPts val="0"/>
              </a:spcAft>
              <a:defRPr/>
            </a:pPr>
            <a:r>
              <a:rPr lang="en-US" sz="3200" dirty="0" smtClean="0">
                <a:ea typeface="+mj-ea"/>
                <a:cs typeface="+mj-cs"/>
              </a:rPr>
              <a:t>Current Instructional Modules</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7" name="Rectangle 3"/>
          <p:cNvSpPr>
            <a:spLocks noGrp="1" noChangeArrowheads="1"/>
          </p:cNvSpPr>
          <p:nvPr>
            <p:ph idx="1"/>
          </p:nvPr>
        </p:nvSpPr>
        <p:spPr>
          <a:xfrm>
            <a:off x="228600" y="990600"/>
            <a:ext cx="8610600" cy="5562600"/>
          </a:xfrm>
        </p:spPr>
        <p:txBody>
          <a:bodyPr>
            <a:normAutofit fontScale="85000" lnSpcReduction="20000"/>
          </a:bodyPr>
          <a:lstStyle/>
          <a:p>
            <a:pPr marL="365760" indent="-256032" eaLnBrk="1" fontAlgn="auto" hangingPunct="1">
              <a:lnSpc>
                <a:spcPct val="90000"/>
              </a:lnSpc>
              <a:spcBef>
                <a:spcPct val="50000"/>
              </a:spcBef>
              <a:spcAft>
                <a:spcPts val="0"/>
              </a:spcAft>
              <a:buClrTx/>
              <a:buSzTx/>
              <a:buFontTx/>
              <a:buChar char="•"/>
              <a:defRPr/>
            </a:pPr>
            <a:r>
              <a:rPr lang="en-US" sz="2800" dirty="0" smtClean="0">
                <a:ea typeface="+mn-ea"/>
                <a:cs typeface="+mn-cs"/>
              </a:rPr>
              <a:t>PSTs prepare by reading relevant articles (e.g., participation and questioning) and/or by engaging in the mathematics tasks involved in the case.</a:t>
            </a:r>
          </a:p>
          <a:p>
            <a:pPr marL="365760" indent="-256032" eaLnBrk="1" fontAlgn="auto" hangingPunct="1">
              <a:lnSpc>
                <a:spcPct val="90000"/>
              </a:lnSpc>
              <a:spcBef>
                <a:spcPct val="50000"/>
              </a:spcBef>
              <a:spcAft>
                <a:spcPts val="0"/>
              </a:spcAft>
              <a:buClrTx/>
              <a:buSzTx/>
              <a:buFontTx/>
              <a:buChar char="•"/>
              <a:defRPr/>
            </a:pPr>
            <a:r>
              <a:rPr lang="en-US" sz="2800" dirty="0" smtClean="0">
                <a:ea typeface="+mn-ea"/>
                <a:cs typeface="+mn-cs"/>
              </a:rPr>
              <a:t>PSTs form small groups and view </a:t>
            </a:r>
            <a:r>
              <a:rPr lang="en-US" sz="2800" dirty="0">
                <a:ea typeface="+mn-ea"/>
                <a:cs typeface="+mn-cs"/>
              </a:rPr>
              <a:t>video cases through one of three </a:t>
            </a:r>
            <a:r>
              <a:rPr lang="en-US" sz="2800" i="1" dirty="0" smtClean="0">
                <a:ea typeface="+mn-ea"/>
                <a:cs typeface="+mn-cs"/>
              </a:rPr>
              <a:t>lenses</a:t>
            </a:r>
            <a:r>
              <a:rPr lang="en-US" sz="2800" dirty="0" smtClean="0">
                <a:ea typeface="+mn-ea"/>
                <a:cs typeface="+mn-cs"/>
              </a:rPr>
              <a:t>: </a:t>
            </a:r>
          </a:p>
          <a:p>
            <a:pPr marL="850392" lvl="1" indent="-457200" eaLnBrk="1" fontAlgn="auto" hangingPunct="1">
              <a:lnSpc>
                <a:spcPct val="90000"/>
              </a:lnSpc>
              <a:spcBef>
                <a:spcPct val="50000"/>
              </a:spcBef>
              <a:spcAft>
                <a:spcPts val="0"/>
              </a:spcAft>
              <a:buClrTx/>
              <a:buFont typeface="+mj-lt"/>
              <a:buAutoNum type="arabicPeriod"/>
              <a:defRPr/>
            </a:pPr>
            <a:r>
              <a:rPr lang="en-US" sz="2400" dirty="0" smtClean="0">
                <a:ea typeface="+mn-ea"/>
              </a:rPr>
              <a:t>The task/ problems used; </a:t>
            </a:r>
          </a:p>
          <a:p>
            <a:pPr marL="850392" lvl="1" indent="-457200" eaLnBrk="1" fontAlgn="auto" hangingPunct="1">
              <a:lnSpc>
                <a:spcPct val="90000"/>
              </a:lnSpc>
              <a:spcBef>
                <a:spcPct val="50000"/>
              </a:spcBef>
              <a:spcAft>
                <a:spcPts val="0"/>
              </a:spcAft>
              <a:buClrTx/>
              <a:buFont typeface="+mj-lt"/>
              <a:buAutoNum type="arabicPeriod"/>
              <a:defRPr/>
            </a:pPr>
            <a:r>
              <a:rPr lang="en-US" sz="2400" dirty="0" smtClean="0">
                <a:ea typeface="+mn-ea"/>
              </a:rPr>
              <a:t>The teacher:</a:t>
            </a:r>
          </a:p>
          <a:p>
            <a:pPr marL="850392" lvl="1" indent="-457200" eaLnBrk="1" fontAlgn="auto" hangingPunct="1">
              <a:lnSpc>
                <a:spcPct val="90000"/>
              </a:lnSpc>
              <a:spcBef>
                <a:spcPct val="50000"/>
              </a:spcBef>
              <a:spcAft>
                <a:spcPts val="0"/>
              </a:spcAft>
              <a:buClrTx/>
              <a:buFont typeface="+mj-lt"/>
              <a:buAutoNum type="arabicPeriod"/>
              <a:defRPr/>
            </a:pPr>
            <a:r>
              <a:rPr lang="en-US" sz="2400" dirty="0" smtClean="0">
                <a:ea typeface="+mn-ea"/>
              </a:rPr>
              <a:t>Student </a:t>
            </a:r>
            <a:r>
              <a:rPr lang="en-US" sz="2400" dirty="0">
                <a:ea typeface="+mn-ea"/>
              </a:rPr>
              <a:t>participation and </a:t>
            </a:r>
            <a:r>
              <a:rPr lang="en-US" sz="2400" dirty="0" smtClean="0">
                <a:ea typeface="+mn-ea"/>
              </a:rPr>
              <a:t>understanding.</a:t>
            </a:r>
          </a:p>
          <a:p>
            <a:pPr marL="365760" indent="-256032" eaLnBrk="1" fontAlgn="auto" hangingPunct="1">
              <a:lnSpc>
                <a:spcPct val="90000"/>
              </a:lnSpc>
              <a:spcBef>
                <a:spcPct val="50000"/>
              </a:spcBef>
              <a:spcAft>
                <a:spcPts val="0"/>
              </a:spcAft>
              <a:buClrTx/>
              <a:buSzTx/>
              <a:buFontTx/>
              <a:buChar char="•"/>
              <a:defRPr/>
            </a:pPr>
            <a:r>
              <a:rPr lang="en-US" sz="2800" dirty="0" smtClean="0">
                <a:ea typeface="+mn-ea"/>
                <a:cs typeface="+mn-cs"/>
              </a:rPr>
              <a:t>PSTs analyze and reflect individually and then discuss the case in small groups from their assigned lens.</a:t>
            </a:r>
          </a:p>
          <a:p>
            <a:pPr marL="365760" indent="-256032" eaLnBrk="1" fontAlgn="auto" hangingPunct="1">
              <a:lnSpc>
                <a:spcPct val="90000"/>
              </a:lnSpc>
              <a:spcBef>
                <a:spcPct val="50000"/>
              </a:spcBef>
              <a:spcAft>
                <a:spcPts val="0"/>
              </a:spcAft>
              <a:buClrTx/>
              <a:buSzTx/>
              <a:buFontTx/>
              <a:buChar char="•"/>
              <a:defRPr/>
            </a:pPr>
            <a:r>
              <a:rPr lang="en-US" sz="2800" dirty="0" smtClean="0">
                <a:ea typeface="+mn-ea"/>
                <a:cs typeface="+mn-cs"/>
              </a:rPr>
              <a:t>Groups each report their findings to the whole class (e.g., oral discussion, group posters) and class engages in discussion across the lenses.</a:t>
            </a:r>
          </a:p>
          <a:p>
            <a:pPr marL="365760" indent="-256032" eaLnBrk="1" fontAlgn="auto" hangingPunct="1">
              <a:lnSpc>
                <a:spcPct val="90000"/>
              </a:lnSpc>
              <a:spcBef>
                <a:spcPct val="50000"/>
              </a:spcBef>
              <a:spcAft>
                <a:spcPts val="0"/>
              </a:spcAft>
              <a:buClrTx/>
              <a:buSzTx/>
              <a:buFontTx/>
              <a:buChar char="•"/>
              <a:defRPr/>
            </a:pPr>
            <a:r>
              <a:rPr lang="en-US" sz="2800" dirty="0" smtClean="0">
                <a:ea typeface="+mn-ea"/>
                <a:cs typeface="+mn-cs"/>
              </a:rPr>
              <a:t>The activity is repeated 3 – 5 times during the semester to refine attention skills and awareness and so that each PST can experience each lens.</a:t>
            </a:r>
            <a:endParaRPr lang="en-US" sz="2800" dirty="0">
              <a:ea typeface="+mn-ea"/>
              <a:cs typeface="+mn-cs"/>
            </a:endParaRPr>
          </a:p>
        </p:txBody>
      </p:sp>
      <p:sp>
        <p:nvSpPr>
          <p:cNvPr id="1026" name="Rectangle 2"/>
          <p:cNvSpPr>
            <a:spLocks noGrp="1" noChangeArrowheads="1"/>
          </p:cNvSpPr>
          <p:nvPr>
            <p:ph type="title"/>
          </p:nvPr>
        </p:nvSpPr>
        <p:spPr>
          <a:xfrm>
            <a:off x="457200" y="274638"/>
            <a:ext cx="8229600" cy="639762"/>
          </a:xfrm>
        </p:spPr>
        <p:txBody>
          <a:bodyPr/>
          <a:lstStyle/>
          <a:p>
            <a:pPr eaLnBrk="1" fontAlgn="auto" hangingPunct="1">
              <a:spcAft>
                <a:spcPts val="0"/>
              </a:spcAft>
              <a:defRPr/>
            </a:pPr>
            <a:r>
              <a:rPr lang="en-US" sz="3200" dirty="0" smtClean="0">
                <a:ea typeface="+mj-ea"/>
                <a:cs typeface="+mj-cs"/>
              </a:rPr>
              <a:t>Critical Cases Analysis: A Description</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138"/>
            <a:ext cx="8382000" cy="4767262"/>
          </a:xfrm>
        </p:spPr>
        <p:txBody>
          <a:bodyPr>
            <a:normAutofit/>
          </a:bodyPr>
          <a:lstStyle/>
          <a:p>
            <a:pPr eaLnBrk="1" hangingPunct="1">
              <a:lnSpc>
                <a:spcPct val="80000"/>
              </a:lnSpc>
            </a:pPr>
            <a:r>
              <a:rPr lang="en-US" sz="2500" smtClean="0"/>
              <a:t>Each group focuses on their lens and responds to prompts given. </a:t>
            </a:r>
          </a:p>
          <a:p>
            <a:pPr eaLnBrk="1" hangingPunct="1">
              <a:lnSpc>
                <a:spcPct val="80000"/>
              </a:lnSpc>
            </a:pPr>
            <a:r>
              <a:rPr lang="en-US" sz="2500" smtClean="0"/>
              <a:t>Group may choose to “assign” specific prompts within their group.</a:t>
            </a:r>
          </a:p>
          <a:p>
            <a:pPr eaLnBrk="1" hangingPunct="1">
              <a:lnSpc>
                <a:spcPct val="80000"/>
              </a:lnSpc>
            </a:pPr>
            <a:r>
              <a:rPr lang="en-US" sz="2500" smtClean="0"/>
              <a:t>While watching the video, takes notes for specific quotes, actions, interactions to </a:t>
            </a:r>
            <a:r>
              <a:rPr lang="en-US" sz="2500" u="sng" smtClean="0"/>
              <a:t>evidence findings</a:t>
            </a:r>
            <a:r>
              <a:rPr lang="en-US" sz="2500" smtClean="0"/>
              <a:t>.</a:t>
            </a:r>
          </a:p>
          <a:p>
            <a:pPr eaLnBrk="1" hangingPunct="1">
              <a:lnSpc>
                <a:spcPct val="80000"/>
              </a:lnSpc>
            </a:pPr>
            <a:r>
              <a:rPr lang="en-US" sz="2500" smtClean="0"/>
              <a:t>During discussion, ground comments and findings in </a:t>
            </a:r>
            <a:r>
              <a:rPr lang="en-US" sz="2500" u="sng" smtClean="0"/>
              <a:t>specific evidence</a:t>
            </a:r>
            <a:r>
              <a:rPr lang="en-US" sz="2500" smtClean="0"/>
              <a:t> (avoid only making statements of “impressions”).</a:t>
            </a:r>
          </a:p>
          <a:p>
            <a:pPr eaLnBrk="1" hangingPunct="1">
              <a:lnSpc>
                <a:spcPct val="80000"/>
              </a:lnSpc>
            </a:pPr>
            <a:r>
              <a:rPr lang="en-US" sz="2500" smtClean="0"/>
              <a:t>When groups share with the whole class, each group shares 1 finding and then another group (from another lens) shares. Requires close listening (to avoid repeating), and pushes connections and differences between lenses.</a:t>
            </a: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ea typeface="+mj-ea"/>
                <a:cs typeface="+mj-cs"/>
              </a:rPr>
              <a:t>Norms and Expectations for Participation in Critical Cases</a:t>
            </a:r>
            <a:endParaRPr lang="en-US" dirty="0">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228600" y="1481138"/>
            <a:ext cx="8915400" cy="4525962"/>
          </a:xfrm>
        </p:spPr>
        <p:txBody>
          <a:bodyPr/>
          <a:lstStyle/>
          <a:p>
            <a:pPr marL="231775" indent="-231775" eaLnBrk="1" hangingPunct="1">
              <a:lnSpc>
                <a:spcPct val="90000"/>
              </a:lnSpc>
              <a:buFont typeface="Wingdings 3" charset="2"/>
              <a:buNone/>
            </a:pPr>
            <a:r>
              <a:rPr lang="en-US" sz="3200"/>
              <a:t>Sources </a:t>
            </a:r>
            <a:r>
              <a:rPr lang="en-US" sz="3200" smtClean="0"/>
              <a:t>for cases include (see resource list):</a:t>
            </a:r>
            <a:endParaRPr lang="en-US" sz="3200"/>
          </a:p>
          <a:p>
            <a:pPr marL="231775" lvl="1" indent="-231775" eaLnBrk="1" hangingPunct="1">
              <a:lnSpc>
                <a:spcPct val="90000"/>
              </a:lnSpc>
              <a:buClrTx/>
              <a:buFont typeface="Arial" charset="0"/>
              <a:buChar char="•"/>
            </a:pPr>
            <a:r>
              <a:rPr lang="en-US" sz="3200"/>
              <a:t>CGI (Cognitively Guided Instruction) books and professional development videotapes</a:t>
            </a:r>
          </a:p>
          <a:p>
            <a:pPr marL="231775" lvl="2" indent="-231775" eaLnBrk="1" hangingPunct="1">
              <a:lnSpc>
                <a:spcPct val="90000"/>
              </a:lnSpc>
              <a:buClrTx/>
              <a:buFont typeface="Arial" charset="0"/>
              <a:buChar char="•"/>
            </a:pPr>
            <a:r>
              <a:rPr lang="en-US" sz="3200"/>
              <a:t>Children’s </a:t>
            </a:r>
            <a:r>
              <a:rPr lang="en-US" sz="3200" smtClean="0"/>
              <a:t>Mathematics (Carpenter et al., 1999)</a:t>
            </a:r>
            <a:endParaRPr lang="en-US" sz="3200"/>
          </a:p>
          <a:p>
            <a:pPr marL="231775" lvl="2" indent="-231775" eaLnBrk="1" hangingPunct="1">
              <a:lnSpc>
                <a:spcPct val="90000"/>
              </a:lnSpc>
              <a:buClrTx/>
              <a:buFont typeface="Arial" charset="0"/>
              <a:buChar char="•"/>
            </a:pPr>
            <a:r>
              <a:rPr lang="en-US" sz="3200"/>
              <a:t>Thinking </a:t>
            </a:r>
            <a:r>
              <a:rPr lang="en-US" sz="3200" smtClean="0"/>
              <a:t>Mathematically (Carpenter et al., 2003)</a:t>
            </a:r>
            <a:endParaRPr lang="en-US" sz="3200"/>
          </a:p>
          <a:p>
            <a:pPr marL="231775" lvl="1" indent="-231775" eaLnBrk="1" hangingPunct="1">
              <a:lnSpc>
                <a:spcPct val="90000"/>
              </a:lnSpc>
              <a:buClrTx/>
              <a:buFont typeface="Arial" charset="0"/>
              <a:buChar char="•"/>
            </a:pPr>
            <a:r>
              <a:rPr lang="en-US" sz="3200" smtClean="0"/>
              <a:t>Annenberg’s Media </a:t>
            </a:r>
            <a:r>
              <a:rPr lang="en-US" sz="3200"/>
              <a:t>“Teaching Math K-4 Video Library” (available </a:t>
            </a:r>
            <a:r>
              <a:rPr lang="en-US" sz="3200" smtClean="0"/>
              <a:t>on-line www.learner.org/resources/series32.html)</a:t>
            </a:r>
            <a:endParaRPr lang="en-US" sz="3200"/>
          </a:p>
        </p:txBody>
      </p:sp>
      <p:sp>
        <p:nvSpPr>
          <p:cNvPr id="7170"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ea typeface="+mj-ea"/>
                <a:cs typeface="+mj-cs"/>
              </a:rPr>
              <a:t>Cases Reflect Range of </a:t>
            </a:r>
            <a:r>
              <a:rPr lang="en-US" dirty="0" smtClean="0">
                <a:ea typeface="+mj-ea"/>
                <a:cs typeface="+mj-cs"/>
              </a:rPr>
              <a:t>Teaching and Learning </a:t>
            </a:r>
            <a:r>
              <a:rPr lang="en-US" dirty="0">
                <a:ea typeface="+mj-ea"/>
                <a:cs typeface="+mj-cs"/>
              </a:rPr>
              <a:t>Settings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Content Placeholder 1"/>
          <p:cNvSpPr>
            <a:spLocks noGrp="1"/>
          </p:cNvSpPr>
          <p:nvPr>
            <p:ph idx="1"/>
          </p:nvPr>
        </p:nvSpPr>
        <p:spPr/>
        <p:txBody>
          <a:bodyPr/>
          <a:lstStyle/>
          <a:p>
            <a:pPr eaLnBrk="1" hangingPunct="1"/>
            <a:r>
              <a:rPr lang="en-US" smtClean="0"/>
              <a:t>1</a:t>
            </a:r>
            <a:r>
              <a:rPr lang="en-US" baseline="30000" smtClean="0"/>
              <a:t>st</a:t>
            </a:r>
            <a:r>
              <a:rPr lang="en-US" smtClean="0"/>
              <a:t> &amp; 2</a:t>
            </a:r>
            <a:r>
              <a:rPr lang="en-US" baseline="30000" smtClean="0"/>
              <a:t>nd</a:t>
            </a:r>
            <a:r>
              <a:rPr lang="en-US" smtClean="0"/>
              <a:t> Grade Urban Elementary Class.</a:t>
            </a:r>
          </a:p>
          <a:p>
            <a:pPr eaLnBrk="1" hangingPunct="1"/>
            <a:r>
              <a:rPr lang="en-US" smtClean="0"/>
              <a:t>Racially/Ethnically Diverse Classroom </a:t>
            </a:r>
          </a:p>
          <a:p>
            <a:pPr eaLnBrk="1" hangingPunct="1"/>
            <a:r>
              <a:rPr lang="en-US" smtClean="0"/>
              <a:t>Addition and Subtraction; Problem Solving</a:t>
            </a:r>
          </a:p>
          <a:p>
            <a:pPr eaLnBrk="1" hangingPunct="1"/>
            <a:r>
              <a:rPr lang="en-US" smtClean="0"/>
              <a:t>Teacher asks students (in groups) to write and illustrate their own story problem with an answer that equals 20.</a:t>
            </a:r>
          </a:p>
          <a:p>
            <a:pPr eaLnBrk="1" hangingPunct="1"/>
            <a:r>
              <a:rPr lang="en-US" smtClean="0"/>
              <a:t>Video clips (14 minutes) shows excerpts from the lesson launch (whole class), explore (children working in groups), and summary (groups sharing equations and illustrations).</a:t>
            </a:r>
          </a:p>
        </p:txBody>
      </p:sp>
      <p:sp>
        <p:nvSpPr>
          <p:cNvPr id="3" name="Title 2"/>
          <p:cNvSpPr>
            <a:spLocks noGrp="1"/>
          </p:cNvSpPr>
          <p:nvPr>
            <p:ph type="title"/>
          </p:nvPr>
        </p:nvSpPr>
        <p:spPr/>
        <p:txBody>
          <a:bodyPr>
            <a:noAutofit/>
          </a:bodyPr>
          <a:lstStyle/>
          <a:p>
            <a:pPr eaLnBrk="1" fontAlgn="auto" hangingPunct="1">
              <a:spcAft>
                <a:spcPts val="0"/>
              </a:spcAft>
              <a:defRPr/>
            </a:pPr>
            <a:r>
              <a:rPr lang="en-US" sz="3200" dirty="0" smtClean="0">
                <a:ea typeface="+mj-ea"/>
                <a:cs typeface="+mj-cs"/>
              </a:rPr>
              <a:t>Sample Case: Amazing Equations </a:t>
            </a:r>
            <a:r>
              <a:rPr lang="en-US" sz="2400" dirty="0" smtClean="0">
                <a:ea typeface="+mj-ea"/>
                <a:cs typeface="+mj-cs"/>
              </a:rPr>
              <a:t>(Annenberg Video Library, Available Online)</a:t>
            </a:r>
            <a:endParaRPr lang="en-US" sz="2400" dirty="0">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65760" indent="-256032" eaLnBrk="1" fontAlgn="auto" hangingPunct="1">
              <a:spcAft>
                <a:spcPts val="0"/>
              </a:spcAft>
              <a:buFont typeface="Wingdings 3"/>
              <a:buNone/>
              <a:defRPr/>
            </a:pPr>
            <a:r>
              <a:rPr lang="en-US" dirty="0" smtClean="0">
                <a:ea typeface="+mn-ea"/>
                <a:cs typeface="+mn-cs"/>
              </a:rPr>
              <a:t>Found improved attention to, awareness of, and making </a:t>
            </a:r>
            <a:r>
              <a:rPr lang="en-US" i="1" dirty="0" smtClean="0">
                <a:ea typeface="+mn-ea"/>
                <a:cs typeface="+mn-cs"/>
              </a:rPr>
              <a:t>emergent</a:t>
            </a:r>
            <a:r>
              <a:rPr lang="en-US" dirty="0" smtClean="0">
                <a:ea typeface="+mn-ea"/>
                <a:cs typeface="+mn-cs"/>
              </a:rPr>
              <a:t> connections between/among:</a:t>
            </a:r>
          </a:p>
          <a:p>
            <a:pPr marL="365760" indent="-256032" eaLnBrk="1" fontAlgn="auto" hangingPunct="1">
              <a:spcAft>
                <a:spcPts val="0"/>
              </a:spcAft>
              <a:buFont typeface="Wingdings 3"/>
              <a:buChar char=""/>
              <a:defRPr/>
            </a:pPr>
            <a:r>
              <a:rPr lang="en-US" dirty="0" smtClean="0">
                <a:solidFill>
                  <a:srgbClr val="FF0000"/>
                </a:solidFill>
                <a:ea typeface="+mn-ea"/>
                <a:cs typeface="+mn-cs"/>
              </a:rPr>
              <a:t>Children’s Funds of Knowledge</a:t>
            </a:r>
          </a:p>
          <a:p>
            <a:pPr marL="365760" indent="-256032" eaLnBrk="1" fontAlgn="auto" hangingPunct="1">
              <a:spcAft>
                <a:spcPts val="0"/>
              </a:spcAft>
              <a:buFont typeface="Wingdings 3"/>
              <a:buChar char=""/>
              <a:defRPr/>
            </a:pPr>
            <a:r>
              <a:rPr lang="en-US" dirty="0" smtClean="0">
                <a:ea typeface="+mn-ea"/>
                <a:cs typeface="+mn-cs"/>
              </a:rPr>
              <a:t>Mathematics Content</a:t>
            </a:r>
          </a:p>
          <a:p>
            <a:pPr marL="365760" indent="-256032" eaLnBrk="1" fontAlgn="auto" hangingPunct="1">
              <a:spcAft>
                <a:spcPts val="0"/>
              </a:spcAft>
              <a:buFont typeface="Wingdings 3"/>
              <a:buChar char=""/>
              <a:defRPr/>
            </a:pPr>
            <a:r>
              <a:rPr lang="en-US" dirty="0" smtClean="0">
                <a:ea typeface="+mn-ea"/>
                <a:cs typeface="+mn-cs"/>
              </a:rPr>
              <a:t>Children’s Mathematical Thinking</a:t>
            </a:r>
          </a:p>
          <a:p>
            <a:pPr marL="365760" indent="-256032" eaLnBrk="1" fontAlgn="auto" hangingPunct="1">
              <a:spcAft>
                <a:spcPts val="0"/>
              </a:spcAft>
              <a:buFont typeface="Wingdings 3"/>
              <a:buChar char=""/>
              <a:defRPr/>
            </a:pPr>
            <a:r>
              <a:rPr lang="en-US" dirty="0" smtClean="0">
                <a:ea typeface="+mn-ea"/>
                <a:cs typeface="+mn-cs"/>
              </a:rPr>
              <a:t>Task Analysis (for mathematics content and to anticipate thinking and learning)</a:t>
            </a:r>
          </a:p>
          <a:p>
            <a:pPr marL="365760" indent="-256032" eaLnBrk="1" fontAlgn="auto" hangingPunct="1">
              <a:spcAft>
                <a:spcPts val="0"/>
              </a:spcAft>
              <a:buFont typeface="Wingdings 3"/>
              <a:buChar char=""/>
              <a:defRPr/>
            </a:pPr>
            <a:r>
              <a:rPr lang="en-US" dirty="0" smtClean="0">
                <a:ea typeface="+mn-ea"/>
                <a:cs typeface="+mn-cs"/>
              </a:rPr>
              <a:t>Participation Structures and Interaction Patterns that were different from “Teacher at the Front”</a:t>
            </a:r>
          </a:p>
          <a:p>
            <a:pPr marL="365760" indent="-256032" eaLnBrk="1" fontAlgn="auto" hangingPunct="1">
              <a:spcAft>
                <a:spcPts val="0"/>
              </a:spcAft>
              <a:buFont typeface="Wingdings 3"/>
              <a:buChar char=""/>
              <a:defRPr/>
            </a:pPr>
            <a:r>
              <a:rPr lang="en-US" dirty="0" smtClean="0">
                <a:ea typeface="+mn-ea"/>
                <a:cs typeface="+mn-cs"/>
              </a:rPr>
              <a:t>Pedagogical Approaches, Decisions, and Consequences </a:t>
            </a:r>
          </a:p>
          <a:p>
            <a:pPr marL="365760" indent="-256032" eaLnBrk="1" fontAlgn="auto" hangingPunct="1">
              <a:spcAft>
                <a:spcPts val="0"/>
              </a:spcAft>
              <a:buFont typeface="Wingdings 3"/>
              <a:buChar char=""/>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ea typeface="+mj-ea"/>
                <a:cs typeface="+mj-cs"/>
              </a:rPr>
              <a:t>Benefits for PSTs’ Learning</a:t>
            </a:r>
            <a:endParaRPr lang="en-US" dirty="0">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229600" cy="990600"/>
          </a:xfrm>
        </p:spPr>
        <p:txBody>
          <a:bodyPr>
            <a:normAutofit fontScale="90000"/>
          </a:bodyPr>
          <a:lstStyle/>
          <a:p>
            <a:pPr eaLnBrk="1" fontAlgn="auto" hangingPunct="1">
              <a:spcAft>
                <a:spcPts val="0"/>
              </a:spcAft>
              <a:defRPr/>
            </a:pPr>
            <a:r>
              <a:rPr lang="en-US" sz="3200" dirty="0" smtClean="0">
                <a:ea typeface="+mj-ea"/>
                <a:cs typeface="+mj-cs"/>
              </a:rPr>
              <a:t>Benefits for PSTs’ Learning: Children’s Funds of Knowledge</a:t>
            </a:r>
            <a:endParaRPr lang="en-US" sz="3200" dirty="0">
              <a:ea typeface="+mj-ea"/>
              <a:cs typeface="+mj-cs"/>
            </a:endParaRPr>
          </a:p>
        </p:txBody>
      </p:sp>
      <p:sp>
        <p:nvSpPr>
          <p:cNvPr id="61443" name="Content Placeholder 4"/>
          <p:cNvSpPr>
            <a:spLocks noGrp="1"/>
          </p:cNvSpPr>
          <p:nvPr>
            <p:ph idx="1"/>
          </p:nvPr>
        </p:nvSpPr>
        <p:spPr>
          <a:xfrm>
            <a:off x="0" y="1295400"/>
            <a:ext cx="8686800" cy="4876800"/>
          </a:xfrm>
        </p:spPr>
        <p:txBody>
          <a:bodyPr/>
          <a:lstStyle/>
          <a:p>
            <a:pPr lvl="1" eaLnBrk="1" hangingPunct="1"/>
            <a:r>
              <a:rPr lang="en-US" sz="2800" smtClean="0"/>
              <a:t>Discussed how asking children to write and illustrate a problem provided openings for children to connect the math to their experiences and their lives (e.g., members of their family, going to the store or playground, problems about roaches).</a:t>
            </a:r>
          </a:p>
          <a:p>
            <a:pPr lvl="1" eaLnBrk="1" hangingPunct="1"/>
            <a:r>
              <a:rPr lang="en-US" sz="2800" smtClean="0"/>
              <a:t>Noticed how children communicate in many ways (words, pictures, gestures, manipulatives, equations, and multiple representations) and the value of providing these opportunities.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876800"/>
          </a:xfrm>
        </p:spPr>
        <p:txBody>
          <a:bodyPr>
            <a:normAutofit fontScale="92500" lnSpcReduction="20000"/>
          </a:bodyPr>
          <a:lstStyle/>
          <a:p>
            <a:pPr marL="365760" indent="-256032" eaLnBrk="1" fontAlgn="auto" hangingPunct="1">
              <a:spcAft>
                <a:spcPts val="0"/>
              </a:spcAft>
              <a:buFont typeface="Wingdings 3"/>
              <a:buChar char=""/>
              <a:defRPr/>
            </a:pPr>
            <a:r>
              <a:rPr lang="en-US" dirty="0" smtClean="0">
                <a:ea typeface="+mn-ea"/>
                <a:cs typeface="+mn-cs"/>
              </a:rPr>
              <a:t>Resisting over-simplification of issues and looking for the “quick fix” (e.g., thinking that the main point is to change the name of the park/store to match the park/store in the community).</a:t>
            </a:r>
          </a:p>
          <a:p>
            <a:pPr marL="365760" indent="-256032" eaLnBrk="1" fontAlgn="auto" hangingPunct="1">
              <a:spcAft>
                <a:spcPts val="0"/>
              </a:spcAft>
              <a:buFont typeface="Wingdings 3"/>
              <a:buChar char=""/>
              <a:defRPr/>
            </a:pPr>
            <a:r>
              <a:rPr lang="en-US" dirty="0" smtClean="0">
                <a:ea typeface="+mn-ea"/>
                <a:cs typeface="+mn-cs"/>
              </a:rPr>
              <a:t>Understanding complex issues such as the role of identity, competence, and status in learning mathematics.</a:t>
            </a:r>
          </a:p>
          <a:p>
            <a:pPr marL="365760" indent="-256032" eaLnBrk="1" fontAlgn="auto" hangingPunct="1">
              <a:spcAft>
                <a:spcPts val="0"/>
              </a:spcAft>
              <a:buFont typeface="Wingdings 3"/>
              <a:buChar char=""/>
              <a:defRPr/>
            </a:pPr>
            <a:r>
              <a:rPr lang="en-US" dirty="0" smtClean="0">
                <a:ea typeface="+mn-ea"/>
                <a:cs typeface="+mn-cs"/>
              </a:rPr>
              <a:t>Avoiding essentializing and/or perpetuating negative views of children from some groups (e.g., When roaches came up in the video, did this affirm some PSTs’ views that children of poverty live with roaches and/or live in unsanitary conditions?) </a:t>
            </a:r>
          </a:p>
          <a:p>
            <a:pPr marL="365760" indent="-256032" eaLnBrk="1" fontAlgn="auto" hangingPunct="1">
              <a:spcAft>
                <a:spcPts val="0"/>
              </a:spcAft>
              <a:buFont typeface="Wingdings 3"/>
              <a:buChar char=""/>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ea typeface="+mj-ea"/>
                <a:cs typeface="+mj-cs"/>
              </a:rPr>
              <a:t>Challenges for PSTs</a:t>
            </a:r>
            <a:endParaRPr lang="en-US" dirty="0">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229600" cy="1143000"/>
          </a:xfrm>
        </p:spPr>
        <p:txBody>
          <a:bodyPr/>
          <a:lstStyle/>
          <a:p>
            <a:pPr eaLnBrk="1" fontAlgn="auto" hangingPunct="1">
              <a:spcAft>
                <a:spcPts val="0"/>
              </a:spcAft>
              <a:defRPr/>
            </a:pPr>
            <a:r>
              <a:rPr lang="en-US" sz="3200" dirty="0" smtClean="0">
                <a:ea typeface="+mj-ea"/>
                <a:cs typeface="+mj-cs"/>
              </a:rPr>
              <a:t>Benefits: From the teacher educator perspective</a:t>
            </a:r>
            <a:endParaRPr lang="en-US" sz="3200" dirty="0">
              <a:ea typeface="+mj-ea"/>
              <a:cs typeface="+mj-cs"/>
            </a:endParaRPr>
          </a:p>
        </p:txBody>
      </p:sp>
      <p:sp>
        <p:nvSpPr>
          <p:cNvPr id="5" name="Content Placeholder 4"/>
          <p:cNvSpPr>
            <a:spLocks noGrp="1"/>
          </p:cNvSpPr>
          <p:nvPr>
            <p:ph idx="1"/>
          </p:nvPr>
        </p:nvSpPr>
        <p:spPr>
          <a:xfrm>
            <a:off x="152400" y="1481138"/>
            <a:ext cx="8686800" cy="4995862"/>
          </a:xfrm>
        </p:spPr>
        <p:txBody>
          <a:bodyPr>
            <a:normAutofit/>
          </a:bodyPr>
          <a:lstStyle/>
          <a:p>
            <a:pPr eaLnBrk="1" hangingPunct="1">
              <a:lnSpc>
                <a:spcPct val="90000"/>
              </a:lnSpc>
            </a:pPr>
            <a:r>
              <a:rPr lang="en-US" sz="2600" smtClean="0"/>
              <a:t>Opportunity for including multiple goals for PSTs learning. For example, for the Amazing Eq Case:</a:t>
            </a:r>
          </a:p>
          <a:p>
            <a:pPr lvl="1" eaLnBrk="1" hangingPunct="1">
              <a:lnSpc>
                <a:spcPct val="90000"/>
              </a:lnSpc>
            </a:pPr>
            <a:r>
              <a:rPr lang="en-US" sz="2200" smtClean="0"/>
              <a:t>Role of children’s language and home/community experiences in learning (in line with project goals)</a:t>
            </a:r>
          </a:p>
          <a:p>
            <a:pPr lvl="1" eaLnBrk="1" hangingPunct="1">
              <a:lnSpc>
                <a:spcPct val="90000"/>
              </a:lnSpc>
            </a:pPr>
            <a:r>
              <a:rPr lang="en-US" sz="2200" smtClean="0"/>
              <a:t>Launch, Explore, Summary Lesson Structure</a:t>
            </a:r>
          </a:p>
          <a:p>
            <a:pPr lvl="1" eaLnBrk="1" hangingPunct="1">
              <a:lnSpc>
                <a:spcPct val="90000"/>
              </a:lnSpc>
            </a:pPr>
            <a:r>
              <a:rPr lang="en-US" sz="2200" smtClean="0"/>
              <a:t>Composing quantities and relationships between addition and subtraction</a:t>
            </a:r>
          </a:p>
          <a:p>
            <a:pPr lvl="1" eaLnBrk="1" hangingPunct="1">
              <a:lnSpc>
                <a:spcPct val="90000"/>
              </a:lnSpc>
            </a:pPr>
            <a:r>
              <a:rPr lang="en-US" sz="2200" i="1" smtClean="0"/>
              <a:t>So focusing on project’s goals did not mean adding another activity – just adding purpose</a:t>
            </a:r>
          </a:p>
          <a:p>
            <a:pPr eaLnBrk="1" hangingPunct="1">
              <a:lnSpc>
                <a:spcPct val="90000"/>
              </a:lnSpc>
            </a:pPr>
            <a:r>
              <a:rPr lang="en-US" sz="2600" smtClean="0"/>
              <a:t>Using the 3 lenses pushed students to go beyond noticing only the teacher and his/her talk and decisions.  The prompts encourage students to find evidence to support claims (deeper analysis).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457200" y="1481138"/>
            <a:ext cx="8229600" cy="4919662"/>
          </a:xfrm>
        </p:spPr>
        <p:txBody>
          <a:bodyPr/>
          <a:lstStyle/>
          <a:p>
            <a:pPr eaLnBrk="1" hangingPunct="1">
              <a:lnSpc>
                <a:spcPct val="90000"/>
              </a:lnSpc>
            </a:pPr>
            <a:r>
              <a:rPr lang="en-US" sz="2500" smtClean="0"/>
              <a:t>Question: How can we connect children’s mathematical thinking and children’s community- and family-based mathematical funds of knowledge in elementary and middle school methods courses?</a:t>
            </a:r>
          </a:p>
          <a:p>
            <a:pPr eaLnBrk="1" hangingPunct="1">
              <a:lnSpc>
                <a:spcPct val="90000"/>
              </a:lnSpc>
              <a:buFont typeface="Wingdings 3" charset="2"/>
              <a:buNone/>
            </a:pPr>
            <a:endParaRPr lang="en-US" sz="2500" smtClean="0"/>
          </a:p>
          <a:p>
            <a:pPr eaLnBrk="1" hangingPunct="1">
              <a:lnSpc>
                <a:spcPct val="90000"/>
              </a:lnSpc>
            </a:pPr>
            <a:r>
              <a:rPr lang="en-US" sz="2500" smtClean="0"/>
              <a:t>Goal: To collaborate across multiple sites to design, refine, and study instructional modules for preK-8 mathematics methods courses that explicitly develop preservice teacher competencies related to mathematics, children’s mathematical thinking and community/cultural funds of knowledge.</a:t>
            </a:r>
          </a:p>
        </p:txBody>
      </p:sp>
      <p:sp>
        <p:nvSpPr>
          <p:cNvPr id="5529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Key </a:t>
            </a:r>
            <a:r>
              <a:rPr lang="en-US" dirty="0" smtClean="0">
                <a:ea typeface="+mj-ea"/>
                <a:cs typeface="+mj-cs"/>
              </a:rPr>
              <a:t>Question and Goal</a:t>
            </a:r>
            <a:endParaRPr lang="en-US" dirty="0">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138"/>
            <a:ext cx="8610600" cy="4843462"/>
          </a:xfrm>
        </p:spPr>
        <p:txBody>
          <a:bodyPr>
            <a:normAutofit/>
          </a:bodyPr>
          <a:lstStyle/>
          <a:p>
            <a:pPr eaLnBrk="1" hangingPunct="1">
              <a:lnSpc>
                <a:spcPct val="80000"/>
              </a:lnSpc>
            </a:pPr>
            <a:r>
              <a:rPr lang="en-US" sz="2600" smtClean="0"/>
              <a:t>Finding ways to make sure that all of these goals are achieved and all lenses are attended to:</a:t>
            </a:r>
          </a:p>
          <a:p>
            <a:pPr lvl="1" eaLnBrk="1" hangingPunct="1">
              <a:lnSpc>
                <a:spcPct val="80000"/>
              </a:lnSpc>
            </a:pPr>
            <a:r>
              <a:rPr lang="en-US" sz="2200" smtClean="0"/>
              <a:t>Do the PSTs gain understandings for these multiple foci?</a:t>
            </a:r>
          </a:p>
          <a:p>
            <a:pPr lvl="1" eaLnBrk="1" hangingPunct="1">
              <a:lnSpc>
                <a:spcPct val="80000"/>
              </a:lnSpc>
            </a:pPr>
            <a:r>
              <a:rPr lang="en-US" sz="2200" smtClean="0"/>
              <a:t>Is it too much at once? If so, what is lost?</a:t>
            </a:r>
          </a:p>
          <a:p>
            <a:pPr eaLnBrk="1" hangingPunct="1">
              <a:lnSpc>
                <a:spcPct val="80000"/>
              </a:lnSpc>
            </a:pPr>
            <a:r>
              <a:rPr lang="en-US" sz="2600" smtClean="0"/>
              <a:t>Finding cases and video clips that provide opportunities to discuss and connect mathematics content, children’s thinking, and children’s funds of knowledge.</a:t>
            </a:r>
          </a:p>
          <a:p>
            <a:pPr eaLnBrk="1" hangingPunct="1">
              <a:lnSpc>
                <a:spcPct val="80000"/>
              </a:lnSpc>
            </a:pPr>
            <a:r>
              <a:rPr lang="en-US" sz="2600" smtClean="0"/>
              <a:t>Following the discussion from each of the lenses, several MTEs struggled to facilitate a summary of the discussion to highlight important issues:</a:t>
            </a:r>
          </a:p>
          <a:p>
            <a:pPr lvl="1" eaLnBrk="1" hangingPunct="1">
              <a:lnSpc>
                <a:spcPct val="80000"/>
              </a:lnSpc>
            </a:pPr>
            <a:r>
              <a:rPr lang="en-US" sz="2200" smtClean="0"/>
              <a:t>How do we help PSTs see and connect big ideas?</a:t>
            </a:r>
          </a:p>
          <a:p>
            <a:pPr lvl="1" eaLnBrk="1" hangingPunct="1">
              <a:lnSpc>
                <a:spcPct val="80000"/>
              </a:lnSpc>
            </a:pPr>
            <a:r>
              <a:rPr lang="en-US" sz="2200" smtClean="0"/>
              <a:t>Do the lenses place an artificial structure on aspects of teaching and learning?</a:t>
            </a:r>
          </a:p>
        </p:txBody>
      </p:sp>
      <p:sp>
        <p:nvSpPr>
          <p:cNvPr id="3" name="Title 2"/>
          <p:cNvSpPr>
            <a:spLocks noGrp="1"/>
          </p:cNvSpPr>
          <p:nvPr>
            <p:ph type="title"/>
          </p:nvPr>
        </p:nvSpPr>
        <p:spPr/>
        <p:txBody>
          <a:bodyPr/>
          <a:lstStyle/>
          <a:p>
            <a:pPr eaLnBrk="1" fontAlgn="auto" hangingPunct="1">
              <a:spcAft>
                <a:spcPts val="0"/>
              </a:spcAft>
              <a:defRPr/>
            </a:pPr>
            <a:r>
              <a:rPr lang="en-US" sz="3200" dirty="0" smtClean="0">
                <a:ea typeface="+mj-ea"/>
                <a:cs typeface="+mj-cs"/>
              </a:rPr>
              <a:t>Challenges: From the teacher educator perspective</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534400" cy="4953000"/>
          </a:xfrm>
        </p:spPr>
        <p:txBody>
          <a:bodyPr>
            <a:normAutofit fontScale="92500" lnSpcReduction="20000"/>
          </a:bodyPr>
          <a:lstStyle/>
          <a:p>
            <a:pPr marL="365760" indent="-256032" eaLnBrk="1" fontAlgn="auto" hangingPunct="1">
              <a:spcAft>
                <a:spcPts val="0"/>
              </a:spcAft>
              <a:buFont typeface="Wingdings 3"/>
              <a:buChar char=""/>
              <a:defRPr/>
            </a:pPr>
            <a:r>
              <a:rPr lang="en-US" dirty="0" smtClean="0">
                <a:ea typeface="+mn-ea"/>
                <a:cs typeface="+mn-cs"/>
              </a:rPr>
              <a:t>Add a 4</a:t>
            </a:r>
            <a:r>
              <a:rPr lang="en-US" baseline="30000" dirty="0" smtClean="0">
                <a:ea typeface="+mn-ea"/>
                <a:cs typeface="+mn-cs"/>
              </a:rPr>
              <a:t>th</a:t>
            </a:r>
            <a:r>
              <a:rPr lang="en-US" dirty="0" smtClean="0">
                <a:ea typeface="+mn-ea"/>
                <a:cs typeface="+mn-cs"/>
              </a:rPr>
              <a:t> lens to focus more on participation/ interactions – 4 lenses will be: (1) Tasks; (2) Teaching; (3) Students &amp; learning; &amp; (4) Classroom interaction &amp; participation patterns.</a:t>
            </a:r>
          </a:p>
          <a:p>
            <a:pPr marL="365760" indent="-256032" eaLnBrk="1" fontAlgn="auto" hangingPunct="1">
              <a:spcAft>
                <a:spcPts val="0"/>
              </a:spcAft>
              <a:buFont typeface="Wingdings 3"/>
              <a:buChar char=""/>
              <a:defRPr/>
            </a:pPr>
            <a:r>
              <a:rPr lang="en-US" dirty="0" smtClean="0">
                <a:ea typeface="+mn-ea"/>
                <a:cs typeface="+mn-cs"/>
              </a:rPr>
              <a:t>Align prompts for </a:t>
            </a:r>
            <a:r>
              <a:rPr lang="en-US" i="1" dirty="0" smtClean="0">
                <a:ea typeface="+mn-ea"/>
                <a:cs typeface="+mn-cs"/>
              </a:rPr>
              <a:t>Critical Cases </a:t>
            </a:r>
            <a:r>
              <a:rPr lang="en-US" dirty="0" smtClean="0">
                <a:ea typeface="+mn-ea"/>
                <a:cs typeface="+mn-cs"/>
              </a:rPr>
              <a:t>with </a:t>
            </a:r>
            <a:r>
              <a:rPr lang="en-US" i="1" dirty="0" smtClean="0">
                <a:ea typeface="+mn-ea"/>
                <a:cs typeface="+mn-cs"/>
              </a:rPr>
              <a:t>Studying Mathematical Competence </a:t>
            </a:r>
            <a:r>
              <a:rPr lang="en-US" dirty="0" smtClean="0">
                <a:ea typeface="+mn-ea"/>
                <a:cs typeface="+mn-cs"/>
              </a:rPr>
              <a:t>(the field-based observation activity) for better coherence and focus between the two activities – increasing opportunities to scaffold growth in attention and awareness for these foci.</a:t>
            </a:r>
          </a:p>
          <a:p>
            <a:pPr marL="365760" indent="-256032" eaLnBrk="1" fontAlgn="auto" hangingPunct="1">
              <a:spcAft>
                <a:spcPts val="0"/>
              </a:spcAft>
              <a:buFont typeface="Wingdings 3"/>
              <a:buChar char=""/>
              <a:defRPr/>
            </a:pPr>
            <a:r>
              <a:rPr lang="en-US" dirty="0" smtClean="0">
                <a:ea typeface="+mn-ea"/>
                <a:cs typeface="+mn-cs"/>
              </a:rPr>
              <a:t>Focus on designing summary questions. </a:t>
            </a:r>
          </a:p>
          <a:p>
            <a:pPr marL="365760" indent="-256032" eaLnBrk="1" fontAlgn="auto" hangingPunct="1">
              <a:spcAft>
                <a:spcPts val="0"/>
              </a:spcAft>
              <a:buFont typeface="Wingdings 3"/>
              <a:buChar char=""/>
              <a:defRPr/>
            </a:pPr>
            <a:r>
              <a:rPr lang="en-US" dirty="0" smtClean="0">
                <a:ea typeface="+mn-ea"/>
                <a:cs typeface="+mn-cs"/>
              </a:rPr>
              <a:t>Devote more time to draw on project partners’ experiences, strengths, and perspectives</a:t>
            </a:r>
            <a:r>
              <a:rPr lang="en-US" dirty="0" smtClean="0">
                <a:ea typeface="+mn-ea"/>
                <a:cs typeface="+mn-cs"/>
                <a:sym typeface="Wingdings" pitchFamily="2" charset="2"/>
              </a:rPr>
              <a:t>: </a:t>
            </a:r>
            <a:r>
              <a:rPr lang="en-US" dirty="0" smtClean="0">
                <a:ea typeface="+mn-ea"/>
                <a:cs typeface="+mn-cs"/>
              </a:rPr>
              <a:t>Analyzing and interpreting our data to revise activities further.</a:t>
            </a:r>
          </a:p>
        </p:txBody>
      </p:sp>
      <p:sp>
        <p:nvSpPr>
          <p:cNvPr id="3" name="Title 2"/>
          <p:cNvSpPr>
            <a:spLocks noGrp="1"/>
          </p:cNvSpPr>
          <p:nvPr>
            <p:ph type="title"/>
          </p:nvPr>
        </p:nvSpPr>
        <p:spPr>
          <a:xfrm>
            <a:off x="457200" y="274638"/>
            <a:ext cx="8229600" cy="868362"/>
          </a:xfrm>
        </p:spPr>
        <p:txBody>
          <a:bodyPr>
            <a:normAutofit fontScale="90000"/>
          </a:bodyPr>
          <a:lstStyle/>
          <a:p>
            <a:pPr eaLnBrk="1" fontAlgn="auto" hangingPunct="1">
              <a:spcAft>
                <a:spcPts val="0"/>
              </a:spcAft>
              <a:defRPr/>
            </a:pPr>
            <a:r>
              <a:rPr lang="en-US" dirty="0" smtClean="0">
                <a:ea typeface="+mj-ea"/>
                <a:cs typeface="+mj-cs"/>
              </a:rPr>
              <a:t>Changes and work in progress…</a:t>
            </a:r>
            <a:endParaRPr lang="en-US" dirty="0">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Content Placeholder 1"/>
          <p:cNvSpPr>
            <a:spLocks noGrp="1"/>
          </p:cNvSpPr>
          <p:nvPr>
            <p:ph idx="1"/>
          </p:nvPr>
        </p:nvSpPr>
        <p:spPr>
          <a:xfrm>
            <a:off x="228600" y="1371600"/>
            <a:ext cx="8915400" cy="5486400"/>
          </a:xfrm>
        </p:spPr>
        <p:txBody>
          <a:bodyPr/>
          <a:lstStyle/>
          <a:p>
            <a:pPr eaLnBrk="1" hangingPunct="1"/>
            <a:r>
              <a:rPr lang="en-US" sz="2400" smtClean="0"/>
              <a:t>Purpose: to identify mathematical practices and mathematical funds of knowledge in students’ communities.</a:t>
            </a:r>
          </a:p>
          <a:p>
            <a:pPr eaLnBrk="1" hangingPunct="1"/>
            <a:endParaRPr lang="en-US" sz="2400" smtClean="0"/>
          </a:p>
          <a:p>
            <a:pPr eaLnBrk="1" hangingPunct="1"/>
            <a:r>
              <a:rPr lang="en-US" sz="2400" smtClean="0"/>
              <a:t>Data Sources: (e.g. interviews, observations, pictures, maps, menus)</a:t>
            </a:r>
          </a:p>
          <a:p>
            <a:pPr eaLnBrk="1" hangingPunct="1"/>
            <a:endParaRPr lang="en-US" sz="2400" smtClean="0"/>
          </a:p>
          <a:p>
            <a:pPr eaLnBrk="1" hangingPunct="1"/>
            <a:r>
              <a:rPr lang="en-US" sz="2400" smtClean="0"/>
              <a:t>Analysis</a:t>
            </a:r>
          </a:p>
          <a:p>
            <a:pPr eaLnBrk="1" hangingPunct="1"/>
            <a:endParaRPr lang="en-US" sz="2400" smtClean="0"/>
          </a:p>
          <a:p>
            <a:pPr eaLnBrk="1" hangingPunct="1"/>
            <a:r>
              <a:rPr lang="en-US" sz="2400" smtClean="0"/>
              <a:t>Math Problem/Lesson Development</a:t>
            </a:r>
          </a:p>
          <a:p>
            <a:pPr eaLnBrk="1" hangingPunct="1"/>
            <a:endParaRPr lang="en-US" sz="2400" smtClean="0"/>
          </a:p>
          <a:p>
            <a:pPr eaLnBrk="1" hangingPunct="1"/>
            <a:r>
              <a:rPr lang="en-US" sz="2400" smtClean="0"/>
              <a:t>Individual Reflections</a:t>
            </a: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ea typeface="+mj-ea"/>
                <a:cs typeface="+mj-cs"/>
              </a:rPr>
              <a:t>Community Mathematics Exploration:  Description</a:t>
            </a:r>
            <a:endParaRPr lang="en-US" dirty="0">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60325"/>
          <a:ext cx="8686800" cy="6486525"/>
        </p:xfrm>
        <a:graphic>
          <a:graphicData uri="http://schemas.openxmlformats.org/drawingml/2006/table">
            <a:tbl>
              <a:tblPr/>
              <a:tblGrid>
                <a:gridCol w="1314450"/>
                <a:gridCol w="1081088"/>
                <a:gridCol w="1114425"/>
                <a:gridCol w="1274762"/>
                <a:gridCol w="1444625"/>
                <a:gridCol w="1228725"/>
                <a:gridCol w="1228725"/>
              </a:tblGrid>
              <a:tr h="1028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Lucida Sans Unicode"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Lucida Sans Unicode" charset="0"/>
                          <a:ea typeface="ＭＳ Ｐゴシック" charset="-128"/>
                          <a:cs typeface="ＭＳ Ｐゴシック" charset="-128"/>
                        </a:rPr>
                        <a:t>Iowa State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Lucida Sans Unicode" charset="0"/>
                          <a:ea typeface="ＭＳ Ｐゴシック" charset="-128"/>
                          <a:cs typeface="ＭＳ Ｐゴシック" charset="-128"/>
                        </a:rPr>
                        <a:t>Univ. of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Lucida Sans Unicode" charset="0"/>
                          <a:ea typeface="ＭＳ Ｐゴシック" charset="-128"/>
                          <a:cs typeface="ＭＳ Ｐゴシック" charset="-128"/>
                        </a:rPr>
                        <a:t>Arizona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Lucida Sans Unicode" charset="0"/>
                          <a:ea typeface="ＭＳ Ｐゴシック" charset="-128"/>
                          <a:cs typeface="ＭＳ Ｐゴシック" charset="-128"/>
                        </a:rPr>
                        <a:t>CUNY: Queens College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Lucida Sans Unicode" charset="0"/>
                          <a:ea typeface="ＭＳ Ｐゴシック" charset="-128"/>
                          <a:cs typeface="ＭＳ Ｐゴシック" charset="-128"/>
                        </a:rPr>
                        <a:t>Univ. of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Lucida Sans Unicode" charset="0"/>
                          <a:ea typeface="ＭＳ Ｐゴシック" charset="-128"/>
                          <a:cs typeface="ＭＳ Ｐゴシック" charset="-128"/>
                        </a:rPr>
                        <a:t>Delaware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Lucida Sans Unicode" charset="0"/>
                          <a:ea typeface="ＭＳ Ｐゴシック" charset="-128"/>
                          <a:cs typeface="ＭＳ Ｐゴシック" charset="-128"/>
                        </a:rPr>
                        <a:t>UW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Lucida Sans Unicode" charset="0"/>
                          <a:ea typeface="ＭＳ Ｐゴシック" charset="-128"/>
                          <a:cs typeface="ＭＳ Ｐゴシック" charset="-128"/>
                        </a:rPr>
                        <a:t>Tacoma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Lucida Sans Unicode" charset="0"/>
                          <a:ea typeface="ＭＳ Ｐゴシック" charset="-128"/>
                          <a:cs typeface="ＭＳ Ｐゴシック" charset="-128"/>
                        </a:rPr>
                        <a:t>WSU</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Lucida Sans Unicode" charset="0"/>
                          <a:ea typeface="ＭＳ Ｐゴシック" charset="-128"/>
                          <a:cs typeface="ＭＳ Ｐゴシック" charset="-128"/>
                        </a:rPr>
                        <a:t>Tri-Cities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Visits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Interviews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Optional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Optional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Optional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Optional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Guided-Tour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Optional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Optional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Optional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Optional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Optional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“virtual” tour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Lucida Sans Unicode"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Lucida Sans Unicode"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Optional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Lucida Sans Unicode"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Lucida Sans Unicode"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265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Pose a math problem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Lucida Sans Unicode"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790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Present Findings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Lucida Sans Unicode"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Lucida Sans Unicode"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790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Math Lesson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Lucida Sans Unicode"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Lucida Sans Unicode"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Lucida Sans Unicode"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Lucida Sans Unicode" charset="0"/>
                          <a:ea typeface="ＭＳ Ｐゴシック" charset="-128"/>
                          <a:cs typeface="ＭＳ Ｐゴシック"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
        <p:nvSpPr>
          <p:cNvPr id="3" name="Title 2"/>
          <p:cNvSpPr>
            <a:spLocks noGrp="1"/>
          </p:cNvSpPr>
          <p:nvPr>
            <p:ph type="title"/>
          </p:nvPr>
        </p:nvSpPr>
        <p:spPr>
          <a:xfrm>
            <a:off x="457200" y="0"/>
            <a:ext cx="8229600" cy="762000"/>
          </a:xfrm>
        </p:spPr>
        <p:txBody>
          <a:bodyPr/>
          <a:lstStyle/>
          <a:p>
            <a:pPr algn="ctr" eaLnBrk="1" fontAlgn="auto" hangingPunct="1">
              <a:spcAft>
                <a:spcPts val="0"/>
              </a:spcAft>
              <a:defRPr/>
            </a:pPr>
            <a:r>
              <a:rPr lang="en-US" dirty="0" smtClean="0">
                <a:ea typeface="+mj-ea"/>
                <a:cs typeface="+mj-cs"/>
              </a:rPr>
              <a:t> </a:t>
            </a:r>
            <a:endParaRPr lang="en-US" dirty="0">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365760" indent="-256032" eaLnBrk="1" fontAlgn="auto" hangingPunct="1">
              <a:spcAft>
                <a:spcPts val="0"/>
              </a:spcAft>
              <a:buFont typeface="Wingdings 3"/>
              <a:buChar char=""/>
              <a:defRPr/>
            </a:pPr>
            <a:r>
              <a:rPr lang="en-US" dirty="0" smtClean="0">
                <a:ea typeface="+mn-ea"/>
                <a:cs typeface="+mn-cs"/>
              </a:rPr>
              <a:t>Guided Tour of community by parent</a:t>
            </a:r>
          </a:p>
          <a:p>
            <a:pPr marL="365760" indent="-256032" eaLnBrk="1" fontAlgn="auto" hangingPunct="1">
              <a:spcAft>
                <a:spcPts val="0"/>
              </a:spcAft>
              <a:buFont typeface="Wingdings 3"/>
              <a:buChar char=""/>
              <a:defRPr/>
            </a:pPr>
            <a:endParaRPr lang="en-US" dirty="0" smtClean="0">
              <a:ea typeface="+mn-ea"/>
              <a:cs typeface="+mn-cs"/>
            </a:endParaRPr>
          </a:p>
          <a:p>
            <a:pPr marL="365760" indent="-256032" eaLnBrk="1" fontAlgn="auto" hangingPunct="1">
              <a:spcAft>
                <a:spcPts val="0"/>
              </a:spcAft>
              <a:buFont typeface="Wingdings 3"/>
              <a:buChar char=""/>
              <a:defRPr/>
            </a:pPr>
            <a:r>
              <a:rPr lang="en-US" dirty="0" smtClean="0">
                <a:ea typeface="+mn-ea"/>
                <a:cs typeface="+mn-cs"/>
              </a:rPr>
              <a:t>Social hub of the community</a:t>
            </a:r>
          </a:p>
          <a:p>
            <a:pPr marL="365760" indent="-256032" eaLnBrk="1" fontAlgn="auto" hangingPunct="1">
              <a:spcAft>
                <a:spcPts val="0"/>
              </a:spcAft>
              <a:buFont typeface="Wingdings 3"/>
              <a:buChar char=""/>
              <a:defRPr/>
            </a:pPr>
            <a:endParaRPr lang="en-US" dirty="0" smtClean="0">
              <a:ea typeface="+mn-ea"/>
              <a:cs typeface="+mn-cs"/>
            </a:endParaRPr>
          </a:p>
          <a:p>
            <a:pPr marL="365760" indent="-256032" eaLnBrk="1" fontAlgn="auto" hangingPunct="1">
              <a:spcAft>
                <a:spcPts val="0"/>
              </a:spcAft>
              <a:buFont typeface="Wingdings 3"/>
              <a:buChar char=""/>
              <a:defRPr/>
            </a:pPr>
            <a:r>
              <a:rPr lang="en-US" dirty="0" smtClean="0">
                <a:ea typeface="+mn-ea"/>
                <a:cs typeface="+mn-cs"/>
              </a:rPr>
              <a:t>Interviewed and observed mothers at the site (math practices, estimation)</a:t>
            </a:r>
          </a:p>
          <a:p>
            <a:pPr marL="365760" indent="-256032" eaLnBrk="1" fontAlgn="auto" hangingPunct="1">
              <a:spcAft>
                <a:spcPts val="0"/>
              </a:spcAft>
              <a:buFont typeface="Wingdings 3"/>
              <a:buChar char=""/>
              <a:defRPr/>
            </a:pPr>
            <a:endParaRPr lang="en-US" dirty="0" smtClean="0">
              <a:ea typeface="+mn-ea"/>
              <a:cs typeface="+mn-cs"/>
            </a:endParaRPr>
          </a:p>
          <a:p>
            <a:pPr marL="365760" indent="-256032" eaLnBrk="1" fontAlgn="auto" hangingPunct="1">
              <a:spcAft>
                <a:spcPts val="0"/>
              </a:spcAft>
              <a:buFont typeface="Wingdings 3"/>
              <a:buChar char=""/>
              <a:defRPr/>
            </a:pPr>
            <a:r>
              <a:rPr lang="en-US" dirty="0" smtClean="0">
                <a:ea typeface="+mn-ea"/>
                <a:cs typeface="+mn-cs"/>
              </a:rPr>
              <a:t>Developed standards-based Math Lesson</a:t>
            </a:r>
          </a:p>
          <a:p>
            <a:pPr marL="621792" lvl="1" eaLnBrk="1" fontAlgn="auto" hangingPunct="1">
              <a:spcBef>
                <a:spcPts val="324"/>
              </a:spcBef>
              <a:spcAft>
                <a:spcPts val="0"/>
              </a:spcAft>
              <a:buFont typeface="Verdana"/>
              <a:buChar char="◦"/>
              <a:defRPr/>
            </a:pPr>
            <a:r>
              <a:rPr lang="en-US" dirty="0" smtClean="0">
                <a:ea typeface="+mn-ea"/>
              </a:rPr>
              <a:t>High cognitive demand activity</a:t>
            </a:r>
          </a:p>
          <a:p>
            <a:pPr marL="621792" lvl="1" eaLnBrk="1" fontAlgn="auto" hangingPunct="1">
              <a:spcBef>
                <a:spcPts val="324"/>
              </a:spcBef>
              <a:spcAft>
                <a:spcPts val="0"/>
              </a:spcAft>
              <a:buFont typeface="Verdana"/>
              <a:buChar char="◦"/>
              <a:defRPr/>
            </a:pPr>
            <a:r>
              <a:rPr lang="en-US" dirty="0" smtClean="0">
                <a:ea typeface="+mn-ea"/>
              </a:rPr>
              <a:t>Problem-solving</a:t>
            </a:r>
          </a:p>
          <a:p>
            <a:pPr marL="621792" lvl="1" eaLnBrk="1" fontAlgn="auto" hangingPunct="1">
              <a:spcBef>
                <a:spcPts val="324"/>
              </a:spcBef>
              <a:spcAft>
                <a:spcPts val="0"/>
              </a:spcAft>
              <a:buFont typeface="Verdana"/>
              <a:buChar char="◦"/>
              <a:defRPr/>
            </a:pPr>
            <a:r>
              <a:rPr lang="en-US" dirty="0" smtClean="0">
                <a:ea typeface="+mn-ea"/>
              </a:rPr>
              <a:t>Computational fluency with whole numbers and fractions</a:t>
            </a:r>
          </a:p>
          <a:p>
            <a:pPr marL="621792" lvl="1" eaLnBrk="1" fontAlgn="auto" hangingPunct="1">
              <a:spcBef>
                <a:spcPts val="324"/>
              </a:spcBef>
              <a:spcAft>
                <a:spcPts val="0"/>
              </a:spcAft>
              <a:buFont typeface="Verdana"/>
              <a:buChar char="◦"/>
              <a:defRPr/>
            </a:pPr>
            <a:r>
              <a:rPr lang="en-US" dirty="0" smtClean="0">
                <a:ea typeface="+mn-ea"/>
              </a:rPr>
              <a:t>Task presented in two languages (Spanish, English)</a:t>
            </a:r>
          </a:p>
          <a:p>
            <a:pPr marL="621792" lvl="1" eaLnBrk="1" fontAlgn="auto" hangingPunct="1">
              <a:spcBef>
                <a:spcPts val="324"/>
              </a:spcBef>
              <a:spcAft>
                <a:spcPts val="0"/>
              </a:spcAft>
              <a:buFont typeface="Verdana"/>
              <a:buChar char="◦"/>
              <a:defRPr/>
            </a:pPr>
            <a:r>
              <a:rPr lang="en-US" dirty="0" smtClean="0">
                <a:ea typeface="+mn-ea"/>
              </a:rPr>
              <a:t>Based on a familiar experience</a:t>
            </a:r>
          </a:p>
          <a:p>
            <a:pPr marL="621792" lvl="1" eaLnBrk="1" fontAlgn="auto" hangingPunct="1">
              <a:spcBef>
                <a:spcPts val="324"/>
              </a:spcBef>
              <a:spcAft>
                <a:spcPts val="0"/>
              </a:spcAft>
              <a:buFont typeface="Verdana"/>
              <a:buChar char="◦"/>
              <a:defRPr/>
            </a:pPr>
            <a:endParaRPr lang="en-US" dirty="0" smtClean="0">
              <a:ea typeface="+mn-ea"/>
            </a:endParaRPr>
          </a:p>
        </p:txBody>
      </p:sp>
      <p:sp>
        <p:nvSpPr>
          <p:cNvPr id="3" name="Title 2"/>
          <p:cNvSpPr>
            <a:spLocks noGrp="1"/>
          </p:cNvSpPr>
          <p:nvPr>
            <p:ph type="title"/>
          </p:nvPr>
        </p:nvSpPr>
        <p:spPr/>
        <p:txBody>
          <a:bodyPr/>
          <a:lstStyle/>
          <a:p>
            <a:pPr eaLnBrk="1" fontAlgn="auto" hangingPunct="1">
              <a:spcAft>
                <a:spcPts val="0"/>
              </a:spcAft>
              <a:defRPr/>
            </a:pPr>
            <a:r>
              <a:rPr lang="en-US" dirty="0" err="1" smtClean="0">
                <a:ea typeface="+mj-ea"/>
                <a:cs typeface="+mj-cs"/>
              </a:rPr>
              <a:t>Lavandería</a:t>
            </a:r>
            <a:r>
              <a:rPr lang="en-US" dirty="0" smtClean="0">
                <a:ea typeface="+mj-ea"/>
                <a:cs typeface="+mj-cs"/>
              </a:rPr>
              <a:t>/Laundromat</a:t>
            </a:r>
            <a:endParaRPr lang="en-US" dirty="0">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6802" name="Object 2"/>
          <p:cNvGraphicFramePr>
            <a:graphicFrameLocks noChangeAspect="1"/>
          </p:cNvGraphicFramePr>
          <p:nvPr/>
        </p:nvGraphicFramePr>
        <p:xfrm>
          <a:off x="304800" y="228600"/>
          <a:ext cx="4724400" cy="6370638"/>
        </p:xfrm>
        <a:graphic>
          <a:graphicData uri="http://schemas.openxmlformats.org/presentationml/2006/ole">
            <p:oleObj spid="_x0000_s76802" name="Document" r:id="rId3" imgW="5486198" imgH="8216598" progId="Word.Document.8">
              <p:link updateAutomatic="1"/>
            </p:oleObj>
          </a:graphicData>
        </a:graphic>
      </p:graphicFrame>
      <p:graphicFrame>
        <p:nvGraphicFramePr>
          <p:cNvPr id="76803" name="Object 3"/>
          <p:cNvGraphicFramePr>
            <a:graphicFrameLocks noChangeAspect="1"/>
          </p:cNvGraphicFramePr>
          <p:nvPr/>
        </p:nvGraphicFramePr>
        <p:xfrm>
          <a:off x="5181600" y="990600"/>
          <a:ext cx="3849688" cy="5029200"/>
        </p:xfrm>
        <a:graphic>
          <a:graphicData uri="http://schemas.openxmlformats.org/presentationml/2006/ole">
            <p:oleObj spid="_x0000_s76803" name="Document" r:id="rId3" imgW="5727489" imgH="7480025" progId="Word.Document.12">
              <p:link updateAutomatic="1"/>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7826" name="Object 2"/>
          <p:cNvGraphicFramePr>
            <a:graphicFrameLocks noChangeAspect="1"/>
          </p:cNvGraphicFramePr>
          <p:nvPr/>
        </p:nvGraphicFramePr>
        <p:xfrm>
          <a:off x="1752600" y="533400"/>
          <a:ext cx="6096000" cy="5715000"/>
        </p:xfrm>
        <a:graphic>
          <a:graphicData uri="http://schemas.openxmlformats.org/presentationml/2006/ole">
            <p:oleObj spid="_x0000_s77826" name="Document" r:id="rId3" imgW="5486198" imgH="5143311" progId="Word.Document.12">
              <p:link updateAutomatic="1"/>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8850" name="Object 2"/>
          <p:cNvGraphicFramePr>
            <a:graphicFrameLocks noChangeAspect="1"/>
          </p:cNvGraphicFramePr>
          <p:nvPr/>
        </p:nvGraphicFramePr>
        <p:xfrm>
          <a:off x="1143000" y="0"/>
          <a:ext cx="6629400" cy="7086600"/>
        </p:xfrm>
        <a:graphic>
          <a:graphicData uri="http://schemas.openxmlformats.org/presentationml/2006/ole">
            <p:oleObj spid="_x0000_s78850" name="Document" r:id="rId3" imgW="5486198" imgH="7797513" progId="Word.Document.12">
              <p:link updateAutomatic="1"/>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Content Placeholder 1"/>
          <p:cNvSpPr>
            <a:spLocks noGrp="1"/>
          </p:cNvSpPr>
          <p:nvPr>
            <p:ph idx="1"/>
          </p:nvPr>
        </p:nvSpPr>
        <p:spPr>
          <a:xfrm>
            <a:off x="381000" y="1447800"/>
            <a:ext cx="8763000" cy="4711700"/>
          </a:xfrm>
        </p:spPr>
        <p:txBody>
          <a:bodyPr/>
          <a:lstStyle/>
          <a:p>
            <a:pPr eaLnBrk="1" hangingPunct="1"/>
            <a:r>
              <a:rPr lang="en-US" sz="2400" smtClean="0"/>
              <a:t>“When one of the resource room teachers heard about our Community Math lesson project, she exclaimed that it was a great opportunity to “show them how to fix some of their problems.  Maybe you can somehow make a lesson that will make parents care about their kids.”  We felt passionately that this bias against the community was unfair – clearly parents in the Sunny Hill community care deeply about their children.  As such, we wanted our lesson to be a tiny step in the opposite direction; we wanted our project to recognize (and even celebrate) students’ families and values rather than criticize them.”</a:t>
            </a:r>
          </a:p>
          <a:p>
            <a:pPr eaLnBrk="1" hangingPunct="1"/>
            <a:endParaRPr lang="en-US" sz="2400" smtClean="0"/>
          </a:p>
        </p:txBody>
      </p:sp>
      <p:sp>
        <p:nvSpPr>
          <p:cNvPr id="3" name="Title 2"/>
          <p:cNvSpPr>
            <a:spLocks noGrp="1"/>
          </p:cNvSpPr>
          <p:nvPr>
            <p:ph type="title"/>
          </p:nvPr>
        </p:nvSpPr>
        <p:spPr/>
        <p:txBody>
          <a:bodyPr/>
          <a:lstStyle/>
          <a:p>
            <a:pPr eaLnBrk="1" fontAlgn="auto" hangingPunct="1">
              <a:spcAft>
                <a:spcPts val="0"/>
              </a:spcAft>
              <a:defRPr/>
            </a:pPr>
            <a:r>
              <a:rPr lang="en-US" dirty="0" err="1" smtClean="0">
                <a:ea typeface="+mj-ea"/>
                <a:cs typeface="+mj-cs"/>
              </a:rPr>
              <a:t>PSTs</a:t>
            </a:r>
            <a:r>
              <a:rPr lang="en-US" dirty="0" smtClean="0">
                <a:ea typeface="+mj-ea"/>
                <a:cs typeface="+mj-cs"/>
              </a:rPr>
              <a:t> challenging deficit views</a:t>
            </a:r>
            <a:endParaRPr lang="en-US" dirty="0">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995862"/>
          </a:xfrm>
        </p:spPr>
        <p:txBody>
          <a:bodyPr>
            <a:normAutofit lnSpcReduction="10000"/>
          </a:bodyPr>
          <a:lstStyle/>
          <a:p>
            <a:pPr marL="365760" indent="-256032" eaLnBrk="1" fontAlgn="auto" hangingPunct="1">
              <a:spcAft>
                <a:spcPts val="0"/>
              </a:spcAft>
              <a:buFont typeface="Wingdings 3"/>
              <a:buChar char=""/>
              <a:defRPr/>
            </a:pPr>
            <a:r>
              <a:rPr lang="en-US" dirty="0" smtClean="0">
                <a:ea typeface="+mn-ea"/>
                <a:cs typeface="+mn-cs"/>
              </a:rPr>
              <a:t>“seeing math everywhere”</a:t>
            </a:r>
          </a:p>
          <a:p>
            <a:pPr marL="365760" indent="-256032" eaLnBrk="1" fontAlgn="auto" hangingPunct="1">
              <a:spcAft>
                <a:spcPts val="0"/>
              </a:spcAft>
              <a:buFont typeface="Wingdings 3"/>
              <a:buChar char=""/>
              <a:defRPr/>
            </a:pPr>
            <a:endParaRPr lang="en-US" dirty="0" smtClean="0">
              <a:ea typeface="+mn-ea"/>
              <a:cs typeface="+mn-cs"/>
            </a:endParaRPr>
          </a:p>
          <a:p>
            <a:pPr marL="365760" indent="-256032" eaLnBrk="1" fontAlgn="auto" hangingPunct="1">
              <a:spcAft>
                <a:spcPts val="0"/>
              </a:spcAft>
              <a:buFont typeface="Wingdings 3"/>
              <a:buChar char=""/>
              <a:defRPr/>
            </a:pPr>
            <a:r>
              <a:rPr lang="en-US" dirty="0" smtClean="0">
                <a:ea typeface="+mn-ea"/>
                <a:cs typeface="+mn-cs"/>
              </a:rPr>
              <a:t>New and more nuanced views of the community </a:t>
            </a:r>
          </a:p>
          <a:p>
            <a:pPr marL="621792" lvl="1" eaLnBrk="1" fontAlgn="auto" hangingPunct="1">
              <a:spcBef>
                <a:spcPts val="324"/>
              </a:spcBef>
              <a:spcAft>
                <a:spcPts val="0"/>
              </a:spcAft>
              <a:buFont typeface="Verdana"/>
              <a:buChar char="◦"/>
              <a:defRPr/>
            </a:pPr>
            <a:r>
              <a:rPr lang="en-US" dirty="0" smtClean="0">
                <a:ea typeface="+mn-ea"/>
              </a:rPr>
              <a:t>as a math resource</a:t>
            </a:r>
          </a:p>
          <a:p>
            <a:pPr marL="621792" lvl="1" eaLnBrk="1" fontAlgn="auto" hangingPunct="1">
              <a:spcBef>
                <a:spcPts val="324"/>
              </a:spcBef>
              <a:spcAft>
                <a:spcPts val="0"/>
              </a:spcAft>
              <a:buFont typeface="Verdana"/>
              <a:buChar char="◦"/>
              <a:defRPr/>
            </a:pPr>
            <a:r>
              <a:rPr lang="en-US" dirty="0" smtClean="0">
                <a:ea typeface="+mn-ea"/>
              </a:rPr>
              <a:t>complex spaces</a:t>
            </a:r>
          </a:p>
          <a:p>
            <a:pPr marL="621792" lvl="1" eaLnBrk="1" fontAlgn="auto" hangingPunct="1">
              <a:spcBef>
                <a:spcPts val="324"/>
              </a:spcBef>
              <a:spcAft>
                <a:spcPts val="0"/>
              </a:spcAft>
              <a:buFont typeface="Verdana"/>
              <a:buChar char="◦"/>
              <a:defRPr/>
            </a:pPr>
            <a:endParaRPr lang="en-US" dirty="0" smtClean="0">
              <a:ea typeface="+mn-ea"/>
            </a:endParaRPr>
          </a:p>
          <a:p>
            <a:pPr marL="365760" indent="-256032" eaLnBrk="1" fontAlgn="auto" hangingPunct="1">
              <a:spcAft>
                <a:spcPts val="0"/>
              </a:spcAft>
              <a:buFont typeface="Wingdings 3"/>
              <a:buChar char=""/>
              <a:defRPr/>
            </a:pPr>
            <a:r>
              <a:rPr lang="en-US" dirty="0" smtClean="0">
                <a:ea typeface="+mn-ea"/>
                <a:cs typeface="+mn-cs"/>
              </a:rPr>
              <a:t>Enhanced view of students’ math funds of knowledge</a:t>
            </a:r>
          </a:p>
          <a:p>
            <a:pPr marL="365760" indent="-256032" eaLnBrk="1" fontAlgn="auto" hangingPunct="1">
              <a:spcAft>
                <a:spcPts val="0"/>
              </a:spcAft>
              <a:buFont typeface="Wingdings 3"/>
              <a:buChar char=""/>
              <a:defRPr/>
            </a:pPr>
            <a:endParaRPr lang="en-US" dirty="0" smtClean="0">
              <a:ea typeface="+mn-ea"/>
              <a:cs typeface="+mn-cs"/>
            </a:endParaRPr>
          </a:p>
          <a:p>
            <a:pPr marL="365760" indent="-256032" eaLnBrk="1" fontAlgn="auto" hangingPunct="1">
              <a:spcAft>
                <a:spcPts val="0"/>
              </a:spcAft>
              <a:buFont typeface="Wingdings 3"/>
              <a:buChar char=""/>
              <a:defRPr/>
            </a:pPr>
            <a:r>
              <a:rPr lang="en-US" dirty="0" smtClean="0">
                <a:ea typeface="+mn-ea"/>
                <a:cs typeface="+mn-cs"/>
              </a:rPr>
              <a:t>Strengthening relationships with students and the community</a:t>
            </a:r>
          </a:p>
          <a:p>
            <a:pPr marL="365760" indent="-256032" eaLnBrk="1" fontAlgn="auto" hangingPunct="1">
              <a:spcAft>
                <a:spcPts val="0"/>
              </a:spcAft>
              <a:buFont typeface="Wingdings 3"/>
              <a:buChar char=""/>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ea typeface="+mj-ea"/>
                <a:cs typeface="+mj-cs"/>
              </a:rPr>
              <a:t>Benefits for </a:t>
            </a:r>
            <a:r>
              <a:rPr lang="en-US" dirty="0" err="1" smtClean="0">
                <a:ea typeface="+mj-ea"/>
                <a:cs typeface="+mj-cs"/>
              </a:rPr>
              <a:t>PSTs</a:t>
            </a:r>
            <a:r>
              <a:rPr lang="en-US" dirty="0" smtClean="0">
                <a:ea typeface="+mj-ea"/>
                <a:cs typeface="+mj-cs"/>
              </a:rPr>
              <a:t>’ Learning</a:t>
            </a:r>
            <a:endParaRPr lang="en-US" dirty="0">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normAutofit/>
          </a:bodyPr>
          <a:lstStyle/>
          <a:p>
            <a:pPr eaLnBrk="1" hangingPunct="1">
              <a:lnSpc>
                <a:spcPct val="90000"/>
              </a:lnSpc>
            </a:pPr>
            <a:r>
              <a:rPr lang="en-US" sz="2500"/>
              <a:t>May, 2008, in Tucson, Arizona</a:t>
            </a:r>
          </a:p>
          <a:p>
            <a:pPr eaLnBrk="1" hangingPunct="1">
              <a:lnSpc>
                <a:spcPct val="90000"/>
              </a:lnSpc>
            </a:pPr>
            <a:r>
              <a:rPr lang="en-US" sz="2500"/>
              <a:t>38 participants from 19 institutions</a:t>
            </a:r>
          </a:p>
          <a:p>
            <a:pPr eaLnBrk="1" hangingPunct="1">
              <a:lnSpc>
                <a:spcPct val="90000"/>
              </a:lnSpc>
            </a:pPr>
            <a:r>
              <a:rPr lang="en-US" sz="2500"/>
              <a:t>Participants considered a conceptual framework and readings &amp; began instructional module development and a research plan</a:t>
            </a:r>
          </a:p>
          <a:p>
            <a:pPr eaLnBrk="1" hangingPunct="1">
              <a:lnSpc>
                <a:spcPct val="90000"/>
              </a:lnSpc>
            </a:pPr>
            <a:r>
              <a:rPr lang="en-US" sz="2500"/>
              <a:t>Work from conference laid the foundation for our project and resulted in initial drafts of activities for instructional modules.</a:t>
            </a:r>
          </a:p>
          <a:p>
            <a:pPr eaLnBrk="1" hangingPunct="1">
              <a:lnSpc>
                <a:spcPct val="90000"/>
              </a:lnSpc>
            </a:pPr>
            <a:r>
              <a:rPr lang="en-US" sz="2500"/>
              <a:t>Starting Fall 2008, collaborators began using instructional modules in methods classes, collecting and analyzing data. </a:t>
            </a:r>
          </a:p>
          <a:p>
            <a:pPr eaLnBrk="1" hangingPunct="1">
              <a:lnSpc>
                <a:spcPct val="90000"/>
              </a:lnSpc>
            </a:pPr>
            <a:r>
              <a:rPr lang="en-US" sz="2500"/>
              <a:t>Project is ongoing.</a:t>
            </a:r>
          </a:p>
        </p:txBody>
      </p:sp>
      <p:sp>
        <p:nvSpPr>
          <p:cNvPr id="40962" name="Rectangle 2"/>
          <p:cNvSpPr>
            <a:spLocks noGrp="1" noChangeArrowheads="1"/>
          </p:cNvSpPr>
          <p:nvPr>
            <p:ph type="title"/>
          </p:nvPr>
        </p:nvSpPr>
        <p:spPr/>
        <p:txBody>
          <a:bodyPr/>
          <a:lstStyle/>
          <a:p>
            <a:pPr eaLnBrk="1" fontAlgn="auto" hangingPunct="1">
              <a:spcAft>
                <a:spcPts val="0"/>
              </a:spcAft>
              <a:defRPr/>
            </a:pPr>
            <a:r>
              <a:rPr lang="en-US" sz="3200" dirty="0" smtClean="0">
                <a:ea typeface="+mj-ea"/>
                <a:cs typeface="+mj-cs"/>
              </a:rPr>
              <a:t>Conference with Mathematics Teacher Educators Launched Project Work</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eaLnBrk="1" hangingPunct="1">
              <a:lnSpc>
                <a:spcPct val="90000"/>
              </a:lnSpc>
            </a:pPr>
            <a:r>
              <a:rPr lang="en-US" sz="3300" smtClean="0"/>
              <a:t>Tensions:  </a:t>
            </a:r>
          </a:p>
          <a:p>
            <a:pPr lvl="1" eaLnBrk="1" hangingPunct="1">
              <a:lnSpc>
                <a:spcPct val="90000"/>
              </a:lnSpc>
            </a:pPr>
            <a:r>
              <a:rPr lang="en-US" sz="3000" smtClean="0"/>
              <a:t>Access to the community</a:t>
            </a:r>
          </a:p>
          <a:p>
            <a:pPr lvl="1" eaLnBrk="1" hangingPunct="1">
              <a:lnSpc>
                <a:spcPct val="90000"/>
              </a:lnSpc>
            </a:pPr>
            <a:endParaRPr lang="en-US" sz="3000" smtClean="0"/>
          </a:p>
          <a:p>
            <a:pPr lvl="1" eaLnBrk="1" hangingPunct="1">
              <a:lnSpc>
                <a:spcPct val="90000"/>
              </a:lnSpc>
            </a:pPr>
            <a:r>
              <a:rPr lang="en-US" sz="3000" smtClean="0"/>
              <a:t>Perceived community resistance</a:t>
            </a:r>
          </a:p>
          <a:p>
            <a:pPr lvl="1" eaLnBrk="1" hangingPunct="1">
              <a:lnSpc>
                <a:spcPct val="90000"/>
              </a:lnSpc>
            </a:pPr>
            <a:endParaRPr lang="en-US" sz="3000" smtClean="0"/>
          </a:p>
          <a:p>
            <a:pPr lvl="1" eaLnBrk="1" hangingPunct="1">
              <a:lnSpc>
                <a:spcPct val="90000"/>
              </a:lnSpc>
            </a:pPr>
            <a:r>
              <a:rPr lang="en-US" sz="3000" smtClean="0"/>
              <a:t>Hard to connect to math or children’s mathematical thinking </a:t>
            </a:r>
          </a:p>
          <a:p>
            <a:pPr lvl="1" eaLnBrk="1" hangingPunct="1">
              <a:lnSpc>
                <a:spcPct val="90000"/>
              </a:lnSpc>
            </a:pPr>
            <a:endParaRPr lang="en-US" sz="3000" smtClean="0"/>
          </a:p>
          <a:p>
            <a:pPr lvl="1" eaLnBrk="1" hangingPunct="1">
              <a:lnSpc>
                <a:spcPct val="90000"/>
              </a:lnSpc>
            </a:pPr>
            <a:r>
              <a:rPr lang="en-US" sz="3000" smtClean="0"/>
              <a:t>Hard to pose “important” math problems</a:t>
            </a:r>
          </a:p>
        </p:txBody>
      </p:sp>
      <p:sp>
        <p:nvSpPr>
          <p:cNvPr id="3" name="Title 2"/>
          <p:cNvSpPr>
            <a:spLocks noGrp="1"/>
          </p:cNvSpPr>
          <p:nvPr>
            <p:ph type="title"/>
          </p:nvPr>
        </p:nvSpPr>
        <p:spPr/>
        <p:txBody>
          <a:bodyPr/>
          <a:lstStyle/>
          <a:p>
            <a:pPr eaLnBrk="1" fontAlgn="auto" hangingPunct="1">
              <a:spcAft>
                <a:spcPts val="0"/>
              </a:spcAft>
              <a:defRPr/>
            </a:pPr>
            <a:r>
              <a:rPr lang="en-US" dirty="0" smtClean="0">
                <a:ea typeface="+mj-ea"/>
                <a:cs typeface="+mj-cs"/>
              </a:rPr>
              <a:t>Challenges for </a:t>
            </a:r>
            <a:r>
              <a:rPr lang="en-US" dirty="0" err="1" smtClean="0">
                <a:ea typeface="+mj-ea"/>
                <a:cs typeface="+mj-cs"/>
              </a:rPr>
              <a:t>PSTs</a:t>
            </a:r>
            <a:endParaRPr lang="en-US" dirty="0">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458200" cy="5562600"/>
          </a:xfrm>
        </p:spPr>
        <p:txBody>
          <a:bodyPr>
            <a:normAutofit fontScale="92500"/>
          </a:bodyPr>
          <a:lstStyle/>
          <a:p>
            <a:pPr marL="365760" indent="-256032" eaLnBrk="1" fontAlgn="auto" hangingPunct="1">
              <a:spcAft>
                <a:spcPts val="0"/>
              </a:spcAft>
              <a:buFont typeface="Wingdings 3"/>
              <a:buChar char=""/>
              <a:defRPr/>
            </a:pPr>
            <a:r>
              <a:rPr lang="en-US" dirty="0" smtClean="0">
                <a:ea typeface="+mn-ea"/>
                <a:cs typeface="+mn-cs"/>
              </a:rPr>
              <a:t>Leverages key progress toward project goals of developing an integrated teaching knowledge base and set of practices that privilege mathematics and community-based funds of knowledge.</a:t>
            </a:r>
          </a:p>
          <a:p>
            <a:pPr marL="365760" indent="-256032" eaLnBrk="1" fontAlgn="auto" hangingPunct="1">
              <a:spcAft>
                <a:spcPts val="0"/>
              </a:spcAft>
              <a:buFont typeface="Wingdings 3"/>
              <a:buNone/>
              <a:defRPr/>
            </a:pPr>
            <a:endParaRPr lang="en-US" dirty="0" smtClean="0">
              <a:ea typeface="+mn-ea"/>
              <a:cs typeface="+mn-cs"/>
            </a:endParaRPr>
          </a:p>
          <a:p>
            <a:pPr marL="365760" indent="-256032" eaLnBrk="1" fontAlgn="auto" hangingPunct="1">
              <a:spcAft>
                <a:spcPts val="0"/>
              </a:spcAft>
              <a:buFont typeface="Wingdings 3"/>
              <a:buChar char=""/>
              <a:defRPr/>
            </a:pPr>
            <a:r>
              <a:rPr lang="en-US" dirty="0" smtClean="0">
                <a:ea typeface="+mn-ea"/>
                <a:cs typeface="+mn-cs"/>
              </a:rPr>
              <a:t>Produces transformative experiences in mathematics instruction</a:t>
            </a:r>
          </a:p>
          <a:p>
            <a:pPr marL="365760" indent="-256032" eaLnBrk="1" fontAlgn="auto" hangingPunct="1">
              <a:spcAft>
                <a:spcPts val="0"/>
              </a:spcAft>
              <a:buFont typeface="Wingdings 3"/>
              <a:buNone/>
              <a:defRPr/>
            </a:pPr>
            <a:endParaRPr lang="en-US" dirty="0" smtClean="0">
              <a:ea typeface="+mn-ea"/>
              <a:cs typeface="+mn-cs"/>
            </a:endParaRPr>
          </a:p>
          <a:p>
            <a:pPr marL="621792" lvl="1" eaLnBrk="1" fontAlgn="auto" hangingPunct="1">
              <a:spcBef>
                <a:spcPts val="324"/>
              </a:spcBef>
              <a:spcAft>
                <a:spcPts val="0"/>
              </a:spcAft>
              <a:buFont typeface="Verdana"/>
              <a:buChar char="◦"/>
              <a:defRPr/>
            </a:pPr>
            <a:r>
              <a:rPr lang="en-US" dirty="0" smtClean="0">
                <a:ea typeface="+mn-ea"/>
              </a:rPr>
              <a:t>Expanding </a:t>
            </a:r>
            <a:r>
              <a:rPr lang="en-US" dirty="0" err="1" smtClean="0">
                <a:ea typeface="+mn-ea"/>
              </a:rPr>
              <a:t>PSTs</a:t>
            </a:r>
            <a:r>
              <a:rPr lang="en-US" dirty="0" smtClean="0">
                <a:ea typeface="+mn-ea"/>
              </a:rPr>
              <a:t>’ views about mathematics and mathematical practice</a:t>
            </a:r>
          </a:p>
          <a:p>
            <a:pPr marL="621792" lvl="1" eaLnBrk="1" fontAlgn="auto" hangingPunct="1">
              <a:spcBef>
                <a:spcPts val="324"/>
              </a:spcBef>
              <a:spcAft>
                <a:spcPts val="0"/>
              </a:spcAft>
              <a:buFont typeface="Verdana"/>
              <a:buChar char="◦"/>
              <a:defRPr/>
            </a:pPr>
            <a:endParaRPr lang="en-US" dirty="0" smtClean="0">
              <a:ea typeface="+mn-ea"/>
            </a:endParaRPr>
          </a:p>
          <a:p>
            <a:pPr marL="621792" lvl="1" eaLnBrk="1" fontAlgn="auto" hangingPunct="1">
              <a:spcBef>
                <a:spcPts val="324"/>
              </a:spcBef>
              <a:spcAft>
                <a:spcPts val="0"/>
              </a:spcAft>
              <a:buFont typeface="Verdana"/>
              <a:buChar char="◦"/>
              <a:defRPr/>
            </a:pPr>
            <a:r>
              <a:rPr lang="en-US" dirty="0" smtClean="0">
                <a:ea typeface="+mn-ea"/>
              </a:rPr>
              <a:t>Challenging deficit views of students/communities</a:t>
            </a:r>
          </a:p>
          <a:p>
            <a:pPr marL="621792" lvl="1" eaLnBrk="1" fontAlgn="auto" hangingPunct="1">
              <a:spcBef>
                <a:spcPts val="324"/>
              </a:spcBef>
              <a:spcAft>
                <a:spcPts val="0"/>
              </a:spcAft>
              <a:buFont typeface="Verdana"/>
              <a:buChar char="◦"/>
              <a:defRPr/>
            </a:pPr>
            <a:endParaRPr lang="en-US" dirty="0" smtClean="0">
              <a:ea typeface="+mn-ea"/>
            </a:endParaRPr>
          </a:p>
          <a:p>
            <a:pPr marL="621792" lvl="1" eaLnBrk="1" fontAlgn="auto" hangingPunct="1">
              <a:spcBef>
                <a:spcPts val="324"/>
              </a:spcBef>
              <a:spcAft>
                <a:spcPts val="0"/>
              </a:spcAft>
              <a:buFont typeface="Verdana"/>
              <a:buChar char="◦"/>
              <a:defRPr/>
            </a:pPr>
            <a:r>
              <a:rPr lang="en-US" dirty="0" smtClean="0">
                <a:ea typeface="+mn-ea"/>
              </a:rPr>
              <a:t>Making meaningful connections</a:t>
            </a:r>
          </a:p>
          <a:p>
            <a:pPr marL="365760" indent="-256032" eaLnBrk="1" fontAlgn="auto" hangingPunct="1">
              <a:spcAft>
                <a:spcPts val="0"/>
              </a:spcAft>
              <a:buFont typeface="Wingdings 3"/>
              <a:buChar char=""/>
              <a:defRPr/>
            </a:pPr>
            <a:endParaRPr lang="en-US" dirty="0" smtClean="0">
              <a:ea typeface="+mn-ea"/>
              <a:cs typeface="+mn-cs"/>
            </a:endParaRPr>
          </a:p>
          <a:p>
            <a:pPr marL="365760" indent="-256032" eaLnBrk="1" fontAlgn="auto" hangingPunct="1">
              <a:spcAft>
                <a:spcPts val="0"/>
              </a:spcAft>
              <a:buFont typeface="Wingdings 3"/>
              <a:buChar char=""/>
              <a:defRPr/>
            </a:pPr>
            <a:endParaRPr lang="en-US" dirty="0" smtClean="0">
              <a:ea typeface="+mn-ea"/>
              <a:cs typeface="+mn-cs"/>
            </a:endParaRPr>
          </a:p>
          <a:p>
            <a:pPr marL="365760" indent="-256032" eaLnBrk="1" fontAlgn="auto" hangingPunct="1">
              <a:spcAft>
                <a:spcPts val="0"/>
              </a:spcAft>
              <a:buFont typeface="Wingdings 3"/>
              <a:buChar char=""/>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ea typeface="+mj-ea"/>
                <a:cs typeface="+mj-cs"/>
              </a:rPr>
              <a:t>Benefits for Teacher Educators</a:t>
            </a:r>
            <a:endParaRPr lang="en-US" dirty="0">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382000" cy="5148262"/>
          </a:xfrm>
        </p:spPr>
        <p:txBody>
          <a:bodyPr>
            <a:normAutofit lnSpcReduction="10000"/>
          </a:bodyPr>
          <a:lstStyle/>
          <a:p>
            <a:pPr marL="365760" indent="-256032" eaLnBrk="1" fontAlgn="auto" hangingPunct="1">
              <a:spcAft>
                <a:spcPts val="0"/>
              </a:spcAft>
              <a:buFont typeface="Wingdings 3"/>
              <a:buChar char=""/>
              <a:defRPr/>
            </a:pPr>
            <a:r>
              <a:rPr lang="en-US" dirty="0" smtClean="0">
                <a:ea typeface="+mn-ea"/>
                <a:cs typeface="+mn-cs"/>
              </a:rPr>
              <a:t>Logistics </a:t>
            </a:r>
          </a:p>
          <a:p>
            <a:pPr marL="621792" lvl="1" eaLnBrk="1" fontAlgn="auto" hangingPunct="1">
              <a:spcBef>
                <a:spcPts val="324"/>
              </a:spcBef>
              <a:spcAft>
                <a:spcPts val="0"/>
              </a:spcAft>
              <a:buFont typeface="Verdana"/>
              <a:buChar char="◦"/>
              <a:defRPr/>
            </a:pPr>
            <a:r>
              <a:rPr lang="en-US" dirty="0" smtClean="0">
                <a:ea typeface="+mn-ea"/>
              </a:rPr>
              <a:t>Community access, physical location</a:t>
            </a:r>
          </a:p>
          <a:p>
            <a:pPr marL="621792" lvl="1" eaLnBrk="1" fontAlgn="auto" hangingPunct="1">
              <a:spcBef>
                <a:spcPts val="324"/>
              </a:spcBef>
              <a:spcAft>
                <a:spcPts val="0"/>
              </a:spcAft>
              <a:buFont typeface="Verdana"/>
              <a:buNone/>
              <a:defRPr/>
            </a:pPr>
            <a:endParaRPr lang="en-US" dirty="0" smtClean="0">
              <a:ea typeface="+mn-ea"/>
            </a:endParaRPr>
          </a:p>
          <a:p>
            <a:pPr marL="365760" indent="-256032" eaLnBrk="1" fontAlgn="auto" hangingPunct="1">
              <a:spcAft>
                <a:spcPts val="0"/>
              </a:spcAft>
              <a:buFont typeface="Wingdings 3"/>
              <a:buChar char=""/>
              <a:defRPr/>
            </a:pPr>
            <a:r>
              <a:rPr lang="en-US" dirty="0" smtClean="0">
                <a:ea typeface="+mn-ea"/>
                <a:cs typeface="+mn-cs"/>
              </a:rPr>
              <a:t>Pre-preparation</a:t>
            </a:r>
          </a:p>
          <a:p>
            <a:pPr marL="365760" indent="-256032" eaLnBrk="1" fontAlgn="auto" hangingPunct="1">
              <a:spcAft>
                <a:spcPts val="0"/>
              </a:spcAft>
              <a:buFont typeface="Wingdings 3"/>
              <a:buChar char=""/>
              <a:defRPr/>
            </a:pPr>
            <a:endParaRPr lang="en-US" dirty="0" smtClean="0">
              <a:ea typeface="+mn-ea"/>
              <a:cs typeface="+mn-cs"/>
            </a:endParaRPr>
          </a:p>
          <a:p>
            <a:pPr marL="365760" indent="-256032" eaLnBrk="1" fontAlgn="auto" hangingPunct="1">
              <a:spcAft>
                <a:spcPts val="0"/>
              </a:spcAft>
              <a:buFont typeface="Wingdings 3"/>
              <a:buChar char=""/>
              <a:defRPr/>
            </a:pPr>
            <a:r>
              <a:rPr lang="en-US" dirty="0" smtClean="0">
                <a:ea typeface="+mn-ea"/>
                <a:cs typeface="+mn-cs"/>
              </a:rPr>
              <a:t>Explicit connections to mathematics and children’s mathematical thinking</a:t>
            </a:r>
          </a:p>
          <a:p>
            <a:pPr marL="365760" indent="-256032" eaLnBrk="1" fontAlgn="auto" hangingPunct="1">
              <a:spcAft>
                <a:spcPts val="0"/>
              </a:spcAft>
              <a:buFont typeface="Wingdings 3"/>
              <a:buChar char=""/>
              <a:defRPr/>
            </a:pPr>
            <a:endParaRPr lang="en-US" dirty="0" smtClean="0">
              <a:ea typeface="+mn-ea"/>
              <a:cs typeface="+mn-cs"/>
            </a:endParaRPr>
          </a:p>
          <a:p>
            <a:pPr marL="365760" indent="-256032" eaLnBrk="1" fontAlgn="auto" hangingPunct="1">
              <a:spcAft>
                <a:spcPts val="0"/>
              </a:spcAft>
              <a:buFont typeface="Wingdings 3"/>
              <a:buChar char=""/>
              <a:defRPr/>
            </a:pPr>
            <a:r>
              <a:rPr lang="en-US" dirty="0" smtClean="0">
                <a:ea typeface="+mn-ea"/>
                <a:cs typeface="+mn-cs"/>
              </a:rPr>
              <a:t>Supporting </a:t>
            </a:r>
            <a:r>
              <a:rPr lang="en-US" dirty="0" err="1" smtClean="0">
                <a:ea typeface="+mn-ea"/>
                <a:cs typeface="+mn-cs"/>
              </a:rPr>
              <a:t>PSTs</a:t>
            </a:r>
            <a:r>
              <a:rPr lang="en-US" dirty="0" smtClean="0">
                <a:ea typeface="+mn-ea"/>
                <a:cs typeface="+mn-cs"/>
              </a:rPr>
              <a:t> movement toward making meaningful connections</a:t>
            </a:r>
          </a:p>
          <a:p>
            <a:pPr marL="621792" lvl="1" eaLnBrk="1" fontAlgn="auto" hangingPunct="1">
              <a:spcBef>
                <a:spcPts val="324"/>
              </a:spcBef>
              <a:spcAft>
                <a:spcPts val="0"/>
              </a:spcAft>
              <a:buFont typeface="Verdana"/>
              <a:buChar char="◦"/>
              <a:defRPr/>
            </a:pPr>
            <a:r>
              <a:rPr lang="en-US" dirty="0" smtClean="0">
                <a:ea typeface="+mn-ea"/>
              </a:rPr>
              <a:t>Challenging deficit views</a:t>
            </a:r>
          </a:p>
          <a:p>
            <a:pPr marL="621792" lvl="1" eaLnBrk="1" fontAlgn="auto" hangingPunct="1">
              <a:spcBef>
                <a:spcPts val="324"/>
              </a:spcBef>
              <a:spcAft>
                <a:spcPts val="0"/>
              </a:spcAft>
              <a:buFont typeface="Verdana"/>
              <a:buChar char="◦"/>
              <a:defRPr/>
            </a:pPr>
            <a:r>
              <a:rPr lang="en-US" dirty="0" smtClean="0">
                <a:ea typeface="+mn-ea"/>
              </a:rPr>
              <a:t>Challenging uncritical reflection</a:t>
            </a:r>
          </a:p>
          <a:p>
            <a:pPr marL="621792" lvl="1" eaLnBrk="1" fontAlgn="auto" hangingPunct="1">
              <a:spcBef>
                <a:spcPts val="324"/>
              </a:spcBef>
              <a:spcAft>
                <a:spcPts val="0"/>
              </a:spcAft>
              <a:buFont typeface="Verdana"/>
              <a:buChar char="◦"/>
              <a:defRPr/>
            </a:pPr>
            <a:endParaRPr lang="en-US" dirty="0" smtClean="0">
              <a:ea typeface="+mn-ea"/>
            </a:endParaRPr>
          </a:p>
          <a:p>
            <a:pPr marL="621792" lvl="1" eaLnBrk="1" fontAlgn="auto" hangingPunct="1">
              <a:spcBef>
                <a:spcPts val="324"/>
              </a:spcBef>
              <a:spcAft>
                <a:spcPts val="0"/>
              </a:spcAft>
              <a:buFont typeface="Verdana"/>
              <a:buChar char="◦"/>
              <a:defRPr/>
            </a:pPr>
            <a:endParaRPr lang="en-US" dirty="0" smtClean="0">
              <a:ea typeface="+mn-ea"/>
            </a:endParaRPr>
          </a:p>
          <a:p>
            <a:pPr marL="365760" indent="-256032" eaLnBrk="1" fontAlgn="auto" hangingPunct="1">
              <a:spcAft>
                <a:spcPts val="0"/>
              </a:spcAft>
              <a:buFont typeface="Wingdings 3"/>
              <a:buChar char=""/>
              <a:defRPr/>
            </a:pPr>
            <a:endParaRPr lang="en-US" dirty="0">
              <a:ea typeface="+mn-ea"/>
              <a:cs typeface="+mn-cs"/>
            </a:endParaRP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ea typeface="+mj-ea"/>
                <a:cs typeface="+mj-cs"/>
              </a:rPr>
              <a:t>Challenges for Teacher Educators</a:t>
            </a:r>
            <a:endParaRPr lang="en-US" dirty="0">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Content Placeholder 1"/>
          <p:cNvSpPr>
            <a:spLocks noGrp="1"/>
          </p:cNvSpPr>
          <p:nvPr>
            <p:ph idx="1"/>
          </p:nvPr>
        </p:nvSpPr>
        <p:spPr>
          <a:xfrm>
            <a:off x="457200" y="1752600"/>
            <a:ext cx="8382000" cy="5105400"/>
          </a:xfrm>
        </p:spPr>
        <p:txBody>
          <a:bodyPr/>
          <a:lstStyle/>
          <a:p>
            <a:pPr eaLnBrk="1" hangingPunct="1"/>
            <a:r>
              <a:rPr lang="en-US" smtClean="0"/>
              <a:t>Connect exploration to a standards-based mathematics lesson</a:t>
            </a:r>
          </a:p>
          <a:p>
            <a:pPr eaLnBrk="1" hangingPunct="1"/>
            <a:endParaRPr lang="en-US" smtClean="0"/>
          </a:p>
          <a:p>
            <a:pPr eaLnBrk="1" hangingPunct="1"/>
            <a:r>
              <a:rPr lang="en-US" smtClean="0"/>
              <a:t>Assignment Preparation: </a:t>
            </a:r>
          </a:p>
          <a:p>
            <a:pPr lvl="1" eaLnBrk="1" hangingPunct="1"/>
            <a:r>
              <a:rPr lang="en-US" smtClean="0"/>
              <a:t>Provide supports for PSTs to introduce/discuss project with community members</a:t>
            </a:r>
          </a:p>
          <a:p>
            <a:pPr lvl="1" eaLnBrk="1" hangingPunct="1"/>
            <a:r>
              <a:rPr lang="en-US" smtClean="0"/>
              <a:t>Use CME math lessons as exemplars</a:t>
            </a:r>
          </a:p>
          <a:p>
            <a:pPr eaLnBrk="1" hangingPunct="1"/>
            <a:endParaRPr lang="en-US" smtClean="0"/>
          </a:p>
          <a:p>
            <a:pPr eaLnBrk="1" hangingPunct="1"/>
            <a:r>
              <a:rPr lang="en-US" smtClean="0"/>
              <a:t>Provide options to maximize flexibility given local constraints</a:t>
            </a:r>
          </a:p>
          <a:p>
            <a:pPr eaLnBrk="1" hangingPunct="1"/>
            <a:endParaRPr lang="en-US"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ea typeface="+mj-ea"/>
                <a:cs typeface="+mj-cs"/>
              </a:rPr>
              <a:t>Changes and works in progress for the Community Math Exploration</a:t>
            </a:r>
            <a:endParaRPr lang="en-US" dirty="0">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458200" cy="5148262"/>
          </a:xfrm>
        </p:spPr>
        <p:txBody>
          <a:bodyPr>
            <a:normAutofit fontScale="92500" lnSpcReduction="10000"/>
          </a:bodyPr>
          <a:lstStyle/>
          <a:p>
            <a:pPr marL="365760" indent="-256032" eaLnBrk="1" fontAlgn="auto" hangingPunct="1">
              <a:spcAft>
                <a:spcPts val="0"/>
              </a:spcAft>
              <a:buFont typeface="Wingdings 3"/>
              <a:buChar char=""/>
              <a:defRPr/>
            </a:pPr>
            <a:r>
              <a:rPr lang="en-US" dirty="0" smtClean="0">
                <a:ea typeface="+mn-ea"/>
                <a:cs typeface="+mn-cs"/>
              </a:rPr>
              <a:t>Given the multiple goals that we are trying to achieve that aim to link math content, children’s mathematical thinking, and children’s funds of knowledge, how can we privilege these three foci in this work? </a:t>
            </a:r>
          </a:p>
          <a:p>
            <a:pPr marL="621792" lvl="1" eaLnBrk="1" fontAlgn="auto" hangingPunct="1">
              <a:spcBef>
                <a:spcPts val="324"/>
              </a:spcBef>
              <a:spcAft>
                <a:spcPts val="0"/>
              </a:spcAft>
              <a:buFont typeface="Verdana"/>
              <a:buChar char="◦"/>
              <a:defRPr/>
            </a:pPr>
            <a:r>
              <a:rPr lang="en-US" dirty="0" smtClean="0">
                <a:ea typeface="+mn-ea"/>
              </a:rPr>
              <a:t>Do we need to connect all areas in activities? </a:t>
            </a:r>
          </a:p>
          <a:p>
            <a:pPr marL="621792" lvl="1" eaLnBrk="1" fontAlgn="auto" hangingPunct="1">
              <a:spcBef>
                <a:spcPts val="324"/>
              </a:spcBef>
              <a:spcAft>
                <a:spcPts val="0"/>
              </a:spcAft>
              <a:buFont typeface="Verdana"/>
              <a:buChar char="◦"/>
              <a:defRPr/>
            </a:pPr>
            <a:r>
              <a:rPr lang="en-US" dirty="0" smtClean="0">
                <a:ea typeface="+mn-ea"/>
              </a:rPr>
              <a:t>Do we need to take on components individually and then try to put them together later (or assume that PSTs will put parts together later)?</a:t>
            </a:r>
          </a:p>
          <a:p>
            <a:pPr marL="621792" lvl="1" eaLnBrk="1" fontAlgn="auto" hangingPunct="1">
              <a:spcBef>
                <a:spcPts val="324"/>
              </a:spcBef>
              <a:spcAft>
                <a:spcPts val="0"/>
              </a:spcAft>
              <a:buFont typeface="Verdana"/>
              <a:buChar char="◦"/>
              <a:defRPr/>
            </a:pPr>
            <a:endParaRPr lang="en-US" dirty="0" smtClean="0">
              <a:ea typeface="+mn-ea"/>
            </a:endParaRPr>
          </a:p>
          <a:p>
            <a:pPr marL="365760" indent="-256032" eaLnBrk="1" fontAlgn="auto" hangingPunct="1">
              <a:spcAft>
                <a:spcPts val="0"/>
              </a:spcAft>
              <a:buFont typeface="Wingdings 3"/>
              <a:buChar char=""/>
              <a:defRPr/>
            </a:pPr>
            <a:r>
              <a:rPr lang="en-US" dirty="0" smtClean="0">
                <a:ea typeface="+mn-ea"/>
                <a:cs typeface="+mn-cs"/>
              </a:rPr>
              <a:t>Have you tried other activities/experiences that you could share that link these three things?</a:t>
            </a:r>
          </a:p>
          <a:p>
            <a:pPr marL="365760" indent="-256032" eaLnBrk="1" fontAlgn="auto" hangingPunct="1">
              <a:spcAft>
                <a:spcPts val="0"/>
              </a:spcAft>
              <a:buFont typeface="Wingdings 3"/>
              <a:buChar char=""/>
              <a:defRPr/>
            </a:pPr>
            <a:endParaRPr lang="en-US" dirty="0" smtClean="0">
              <a:ea typeface="+mn-ea"/>
              <a:cs typeface="+mn-cs"/>
            </a:endParaRPr>
          </a:p>
          <a:p>
            <a:pPr marL="365760" indent="-256032" eaLnBrk="1" fontAlgn="auto" hangingPunct="1">
              <a:spcAft>
                <a:spcPts val="0"/>
              </a:spcAft>
              <a:buFont typeface="Wingdings 3"/>
              <a:buChar char=""/>
              <a:defRPr/>
            </a:pPr>
            <a:r>
              <a:rPr lang="en-US" dirty="0" smtClean="0">
                <a:ea typeface="+mn-ea"/>
                <a:cs typeface="+mn-cs"/>
              </a:rPr>
              <a:t>Other questions or discussion points?</a:t>
            </a:r>
          </a:p>
        </p:txBody>
      </p:sp>
      <p:sp>
        <p:nvSpPr>
          <p:cNvPr id="3" name="Title 2"/>
          <p:cNvSpPr>
            <a:spLocks noGrp="1"/>
          </p:cNvSpPr>
          <p:nvPr>
            <p:ph type="title"/>
          </p:nvPr>
        </p:nvSpPr>
        <p:spPr/>
        <p:txBody>
          <a:bodyPr/>
          <a:lstStyle/>
          <a:p>
            <a:pPr eaLnBrk="1" fontAlgn="auto" hangingPunct="1">
              <a:spcAft>
                <a:spcPts val="0"/>
              </a:spcAft>
              <a:defRPr/>
            </a:pPr>
            <a:r>
              <a:rPr lang="en-US" sz="3200" dirty="0" smtClean="0">
                <a:ea typeface="+mj-ea"/>
                <a:cs typeface="+mj-cs"/>
              </a:rPr>
              <a:t>Benefits and Challenges for Discussion: Think, Pair/Group, Share</a:t>
            </a:r>
            <a:endParaRPr lang="en-US" sz="3200" dirty="0">
              <a:ea typeface="+mj-ea"/>
              <a:cs typeface="+mj-c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3"/>
          <p:cNvSpPr>
            <a:spLocks noGrp="1" noChangeArrowheads="1"/>
          </p:cNvSpPr>
          <p:nvPr>
            <p:ph idx="1"/>
          </p:nvPr>
        </p:nvSpPr>
        <p:spPr>
          <a:xfrm>
            <a:off x="457200" y="1295400"/>
            <a:ext cx="8229600" cy="4711700"/>
          </a:xfrm>
        </p:spPr>
        <p:txBody>
          <a:bodyPr/>
          <a:lstStyle/>
          <a:p>
            <a:pPr eaLnBrk="1" hangingPunct="1">
              <a:lnSpc>
                <a:spcPct val="80000"/>
              </a:lnSpc>
            </a:pPr>
            <a:r>
              <a:rPr lang="en-US" sz="3600" smtClean="0"/>
              <a:t>http://mathconnect.hs.iastate.edu</a:t>
            </a:r>
          </a:p>
          <a:p>
            <a:pPr eaLnBrk="1" hangingPunct="1">
              <a:lnSpc>
                <a:spcPct val="80000"/>
              </a:lnSpc>
              <a:buFont typeface="Wingdings 3" charset="2"/>
              <a:buNone/>
            </a:pPr>
            <a:endParaRPr lang="en-US" sz="2500" smtClean="0"/>
          </a:p>
          <a:p>
            <a:pPr eaLnBrk="1" hangingPunct="1">
              <a:lnSpc>
                <a:spcPct val="80000"/>
              </a:lnSpc>
              <a:buFont typeface="Wingdings 3" charset="2"/>
              <a:buNone/>
            </a:pPr>
            <a:r>
              <a:rPr lang="en-US" sz="3300" b="1" smtClean="0"/>
              <a:t>Acknowledgements…</a:t>
            </a:r>
          </a:p>
          <a:p>
            <a:pPr eaLnBrk="1" hangingPunct="1">
              <a:lnSpc>
                <a:spcPct val="80000"/>
              </a:lnSpc>
            </a:pPr>
            <a:r>
              <a:rPr lang="en-US" sz="2800" smtClean="0"/>
              <a:t>We would like to thank and acknowledge the contributions of our collaborators: Erin Turner, Alejandro Andreotti, Tonya Bartell, Marta Civil, Mary Foote, Tonia Land, Maura Varley</a:t>
            </a:r>
          </a:p>
          <a:p>
            <a:pPr eaLnBrk="1" hangingPunct="1">
              <a:lnSpc>
                <a:spcPct val="80000"/>
              </a:lnSpc>
              <a:spcBef>
                <a:spcPct val="50000"/>
              </a:spcBef>
            </a:pPr>
            <a:r>
              <a:rPr lang="en-US" sz="2800" smtClean="0">
                <a:ea typeface="Lucida Sans Unicode" charset="0"/>
                <a:cs typeface="Lucida Sans Unicode" charset="0"/>
              </a:rPr>
              <a:t>This project was funded in part by the National Science Foundation (DRL#0736964)   </a:t>
            </a:r>
          </a:p>
          <a:p>
            <a:pPr eaLnBrk="1" hangingPunct="1">
              <a:lnSpc>
                <a:spcPct val="80000"/>
              </a:lnSpc>
              <a:buFont typeface="Wingdings 3" charset="2"/>
              <a:buNone/>
            </a:pPr>
            <a:endParaRPr lang="en-US" sz="2500" smtClean="0"/>
          </a:p>
        </p:txBody>
      </p:sp>
      <p:sp>
        <p:nvSpPr>
          <p:cNvPr id="54274" name="Rectangle 2"/>
          <p:cNvSpPr>
            <a:spLocks noGrp="1" noChangeArrowheads="1"/>
          </p:cNvSpPr>
          <p:nvPr>
            <p:ph type="title"/>
          </p:nvPr>
        </p:nvSpPr>
        <p:spPr>
          <a:xfrm>
            <a:off x="533400" y="274638"/>
            <a:ext cx="8153400" cy="1143000"/>
          </a:xfrm>
        </p:spPr>
        <p:txBody>
          <a:bodyPr/>
          <a:lstStyle/>
          <a:p>
            <a:pPr eaLnBrk="1" fontAlgn="auto" hangingPunct="1">
              <a:spcAft>
                <a:spcPts val="0"/>
              </a:spcAft>
              <a:defRPr/>
            </a:pPr>
            <a:r>
              <a:rPr lang="en-US" sz="3600" dirty="0">
                <a:ea typeface="+mj-ea"/>
                <a:cs typeface="+mj-cs"/>
              </a:rPr>
              <a:t>For More Information…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152400" y="1481138"/>
            <a:ext cx="8839200" cy="5072062"/>
          </a:xfrm>
        </p:spPr>
        <p:txBody>
          <a:bodyPr/>
          <a:lstStyle/>
          <a:p>
            <a:pPr eaLnBrk="1" hangingPunct="1">
              <a:lnSpc>
                <a:spcPct val="90000"/>
              </a:lnSpc>
            </a:pPr>
            <a:r>
              <a:rPr lang="en-US" smtClean="0"/>
              <a:t>Urban </a:t>
            </a:r>
          </a:p>
          <a:p>
            <a:pPr lvl="1" eaLnBrk="1" hangingPunct="1">
              <a:lnSpc>
                <a:spcPct val="90000"/>
              </a:lnSpc>
            </a:pPr>
            <a:r>
              <a:rPr lang="en-US" smtClean="0"/>
              <a:t>J. Aguirre: University of Washington Tacoma</a:t>
            </a:r>
          </a:p>
          <a:p>
            <a:pPr lvl="1" eaLnBrk="1" hangingPunct="1">
              <a:lnSpc>
                <a:spcPct val="90000"/>
              </a:lnSpc>
            </a:pPr>
            <a:r>
              <a:rPr lang="en-US" smtClean="0"/>
              <a:t>M. Foote: Queens College, CUNY</a:t>
            </a:r>
          </a:p>
          <a:p>
            <a:pPr eaLnBrk="1" hangingPunct="1">
              <a:lnSpc>
                <a:spcPct val="90000"/>
              </a:lnSpc>
            </a:pPr>
            <a:r>
              <a:rPr lang="en-US" smtClean="0"/>
              <a:t>Mixture of Urban, Suburban, and Rural</a:t>
            </a:r>
          </a:p>
          <a:p>
            <a:pPr lvl="1" eaLnBrk="1" hangingPunct="1">
              <a:lnSpc>
                <a:spcPct val="90000"/>
              </a:lnSpc>
            </a:pPr>
            <a:r>
              <a:rPr lang="en-US" smtClean="0"/>
              <a:t>C. Drake: Iowa State University</a:t>
            </a:r>
          </a:p>
          <a:p>
            <a:pPr lvl="1" eaLnBrk="1" hangingPunct="1">
              <a:lnSpc>
                <a:spcPct val="90000"/>
              </a:lnSpc>
            </a:pPr>
            <a:r>
              <a:rPr lang="en-US" smtClean="0"/>
              <a:t>A. Roth McDuffie: Washington State University Tri-Cities</a:t>
            </a:r>
          </a:p>
          <a:p>
            <a:pPr eaLnBrk="1" hangingPunct="1">
              <a:lnSpc>
                <a:spcPct val="90000"/>
              </a:lnSpc>
            </a:pPr>
            <a:r>
              <a:rPr lang="en-US" smtClean="0"/>
              <a:t>Suburban</a:t>
            </a:r>
          </a:p>
          <a:p>
            <a:pPr lvl="1" eaLnBrk="1" hangingPunct="1">
              <a:lnSpc>
                <a:spcPct val="90000"/>
              </a:lnSpc>
            </a:pPr>
            <a:r>
              <a:rPr lang="en-US" smtClean="0"/>
              <a:t>T. Bartell: University of Delaware</a:t>
            </a:r>
          </a:p>
          <a:p>
            <a:pPr eaLnBrk="1" hangingPunct="1">
              <a:lnSpc>
                <a:spcPct val="90000"/>
              </a:lnSpc>
            </a:pPr>
            <a:r>
              <a:rPr lang="en-US" smtClean="0"/>
              <a:t>Borderlands</a:t>
            </a:r>
          </a:p>
          <a:p>
            <a:pPr lvl="1" eaLnBrk="1" hangingPunct="1">
              <a:lnSpc>
                <a:spcPct val="90000"/>
              </a:lnSpc>
            </a:pPr>
            <a:r>
              <a:rPr lang="en-US" smtClean="0"/>
              <a:t>E. Turner: University of Arizona</a:t>
            </a:r>
          </a:p>
          <a:p>
            <a:pPr lvl="1" eaLnBrk="1" hangingPunct="1">
              <a:lnSpc>
                <a:spcPct val="90000"/>
              </a:lnSpc>
            </a:pPr>
            <a:endParaRPr lang="en-US" smtClean="0"/>
          </a:p>
          <a:p>
            <a:pPr lvl="1" eaLnBrk="1" hangingPunct="1">
              <a:lnSpc>
                <a:spcPct val="90000"/>
              </a:lnSpc>
              <a:buFont typeface="Verdana" charset="0"/>
              <a:buNone/>
            </a:pPr>
            <a:r>
              <a:rPr lang="en-US" smtClean="0"/>
              <a:t>	</a:t>
            </a:r>
            <a:r>
              <a:rPr lang="en-US" sz="2000" i="1" smtClean="0"/>
              <a:t>	* Note: Primary collaborators are named for each site, but 			many others contribute from these sites.</a:t>
            </a:r>
          </a:p>
          <a:p>
            <a:pPr lvl="1" eaLnBrk="1" hangingPunct="1">
              <a:lnSpc>
                <a:spcPct val="90000"/>
              </a:lnSpc>
            </a:pPr>
            <a:endParaRPr lang="en-US"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ea typeface="+mj-ea"/>
                <a:cs typeface="+mj-cs"/>
              </a:rPr>
              <a:t>Diverse Range of Teaching Contexts Among Collaborators*</a:t>
            </a:r>
            <a:endParaRPr lang="en-US" dirty="0">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ph idx="1"/>
          </p:nvPr>
        </p:nvGraphicFramePr>
        <p:xfrm>
          <a:off x="1219200" y="2057400"/>
          <a:ext cx="6748463" cy="4038600"/>
        </p:xfrm>
        <a:graphic>
          <a:graphicData uri="http://schemas.openxmlformats.org/presentationml/2006/ole">
            <p:oleObj spid="_x0000_s25602" name="Document" r:id="rId4" imgW="4403301" imgH="2635624" progId="Word.Document.8">
              <p:embed/>
            </p:oleObj>
          </a:graphicData>
        </a:graphic>
      </p:graphicFrame>
      <p:sp>
        <p:nvSpPr>
          <p:cNvPr id="43010" name="Rectangle 2"/>
          <p:cNvSpPr>
            <a:spLocks noGrp="1" noChangeArrowheads="1"/>
          </p:cNvSpPr>
          <p:nvPr>
            <p:ph type="title"/>
          </p:nvPr>
        </p:nvSpPr>
        <p:spPr>
          <a:xfrm>
            <a:off x="304800" y="274638"/>
            <a:ext cx="8686800" cy="1401762"/>
          </a:xfrm>
        </p:spPr>
        <p:txBody>
          <a:bodyPr>
            <a:normAutofit fontScale="90000"/>
          </a:bodyPr>
          <a:lstStyle/>
          <a:p>
            <a:pPr eaLnBrk="1" fontAlgn="auto" hangingPunct="1">
              <a:spcAft>
                <a:spcPts val="0"/>
              </a:spcAft>
              <a:defRPr/>
            </a:pPr>
            <a:r>
              <a:rPr lang="en-US" sz="2700" dirty="0">
                <a:ea typeface="+mj-ea"/>
                <a:cs typeface="+mj-cs"/>
              </a:rPr>
              <a:t>Theoretical </a:t>
            </a:r>
            <a:r>
              <a:rPr lang="en-US" sz="2700" dirty="0" smtClean="0">
                <a:ea typeface="+mj-ea"/>
                <a:cs typeface="+mj-cs"/>
              </a:rPr>
              <a:t>framework for examining PSTs’ knowledge, beliefs, and practices related to connecting children’s mathematical thinking and children’s family/community funds of knowledge in instruction</a:t>
            </a:r>
            <a:endParaRPr lang="en-US" dirty="0">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p:txBody>
          <a:bodyPr/>
          <a:lstStyle/>
          <a:p>
            <a:pPr eaLnBrk="1" hangingPunct="1"/>
            <a:r>
              <a:rPr lang="en-US" sz="2800"/>
              <a:t>Engaging with the mathematical practices and identities of children and families as children move across contexts and spaces</a:t>
            </a:r>
          </a:p>
          <a:p>
            <a:pPr eaLnBrk="1" hangingPunct="1">
              <a:buFont typeface="Wingdings" charset="2"/>
              <a:buNone/>
            </a:pPr>
            <a:endParaRPr lang="en-US" sz="2800"/>
          </a:p>
          <a:p>
            <a:pPr eaLnBrk="1" hangingPunct="1"/>
            <a:r>
              <a:rPr lang="en-US" sz="2800"/>
              <a:t>Analyzing, reflecting, and acting on their own practices and identities as they move across contexts and spaces</a:t>
            </a:r>
          </a:p>
          <a:p>
            <a:pPr eaLnBrk="1" hangingPunct="1"/>
            <a:endParaRPr lang="en-US" sz="2800"/>
          </a:p>
        </p:txBody>
      </p:sp>
      <p:sp>
        <p:nvSpPr>
          <p:cNvPr id="47106"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ea typeface="+mj-ea"/>
                <a:cs typeface="+mj-cs"/>
              </a:rPr>
              <a:t>Considering Preservice </a:t>
            </a:r>
            <a:r>
              <a:rPr lang="en-US" dirty="0">
                <a:ea typeface="+mj-ea"/>
                <a:cs typeface="+mj-cs"/>
              </a:rPr>
              <a:t>Teacher Learning As: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138"/>
            <a:ext cx="8534400" cy="4525962"/>
          </a:xfrm>
        </p:spPr>
        <p:txBody>
          <a:bodyPr>
            <a:normAutofit/>
          </a:bodyPr>
          <a:lstStyle/>
          <a:p>
            <a:pPr marL="0" indent="-256032" eaLnBrk="1" fontAlgn="auto" hangingPunct="1">
              <a:lnSpc>
                <a:spcPct val="115000"/>
              </a:lnSpc>
              <a:spcBef>
                <a:spcPts val="0"/>
              </a:spcBef>
              <a:spcAft>
                <a:spcPts val="1000"/>
              </a:spcAft>
              <a:buFont typeface="Wingdings 3"/>
              <a:buNone/>
              <a:defRPr/>
            </a:pPr>
            <a:r>
              <a:rPr lang="en-US" sz="4000" dirty="0" smtClean="0">
                <a:latin typeface="Calibri"/>
                <a:ea typeface="Times New Roman"/>
                <a:cs typeface="Times New Roman"/>
              </a:rPr>
              <a:t> </a:t>
            </a:r>
          </a:p>
          <a:p>
            <a:pPr marL="365760" indent="-256032" eaLnBrk="1" fontAlgn="auto" hangingPunct="1">
              <a:spcAft>
                <a:spcPts val="0"/>
              </a:spcAft>
              <a:buFont typeface="Wingdings 3"/>
              <a:buNone/>
              <a:defRPr/>
            </a:pPr>
            <a:endParaRPr lang="en-US" dirty="0" smtClean="0">
              <a:ea typeface="+mn-ea"/>
              <a:cs typeface="+mn-cs"/>
            </a:endParaRPr>
          </a:p>
          <a:p>
            <a:pPr marL="365760" indent="-256032" eaLnBrk="1" fontAlgn="auto" hangingPunct="1">
              <a:spcAft>
                <a:spcPts val="0"/>
              </a:spcAft>
              <a:buFont typeface="Wingdings 3"/>
              <a:buNone/>
              <a:defRPr/>
            </a:pPr>
            <a:r>
              <a:rPr lang="en-US" dirty="0" smtClean="0">
                <a:ea typeface="+mn-ea"/>
                <a:cs typeface="+mn-cs"/>
              </a:rPr>
              <a:t>					</a:t>
            </a:r>
          </a:p>
        </p:txBody>
      </p:sp>
      <p:sp>
        <p:nvSpPr>
          <p:cNvPr id="3" name="Title 2"/>
          <p:cNvSpPr>
            <a:spLocks noGrp="1"/>
          </p:cNvSpPr>
          <p:nvPr>
            <p:ph type="title"/>
          </p:nvPr>
        </p:nvSpPr>
        <p:spPr>
          <a:xfrm>
            <a:off x="457200" y="256179"/>
            <a:ext cx="8229600" cy="1357735"/>
          </a:xfrm>
        </p:spPr>
        <p:txBody>
          <a:bodyPr>
            <a:normAutofit fontScale="90000"/>
          </a:bodyPr>
          <a:lstStyle/>
          <a:p>
            <a:pPr eaLnBrk="1" fontAlgn="auto" hangingPunct="1">
              <a:spcAft>
                <a:spcPts val="0"/>
              </a:spcAft>
              <a:defRPr/>
            </a:pPr>
            <a:r>
              <a:rPr lang="en-US" sz="3100" dirty="0" smtClean="0">
                <a:ea typeface="+mj-ea"/>
                <a:cs typeface="+mj-cs"/>
              </a:rPr>
              <a:t>Conjectured Learning Trajectory for PSTs and Early Career Mathematics Teachers</a:t>
            </a:r>
            <a:r>
              <a:rPr lang="en-US" sz="2400" dirty="0" smtClean="0">
                <a:ea typeface="+mj-ea"/>
                <a:cs typeface="+mj-cs"/>
              </a:rPr>
              <a:t/>
            </a:r>
            <a:br>
              <a:rPr lang="en-US" sz="2400" dirty="0" smtClean="0">
                <a:ea typeface="+mj-ea"/>
                <a:cs typeface="+mj-cs"/>
              </a:rPr>
            </a:br>
            <a:r>
              <a:rPr lang="en-US" sz="2400" dirty="0" smtClean="0">
                <a:ea typeface="+mj-ea"/>
                <a:cs typeface="+mj-cs"/>
              </a:rPr>
              <a:t>(Adapted from Mason, 2008)</a:t>
            </a:r>
            <a:endParaRPr lang="en-US" sz="3100" dirty="0">
              <a:ea typeface="+mj-ea"/>
              <a:cs typeface="+mj-cs"/>
            </a:endParaRPr>
          </a:p>
        </p:txBody>
      </p:sp>
      <p:sp>
        <p:nvSpPr>
          <p:cNvPr id="29700" name="TextBox 14"/>
          <p:cNvSpPr txBox="1">
            <a:spLocks noChangeArrowheads="1"/>
          </p:cNvSpPr>
          <p:nvPr/>
        </p:nvSpPr>
        <p:spPr bwMode="auto">
          <a:xfrm>
            <a:off x="457200" y="1828800"/>
            <a:ext cx="1447800" cy="485775"/>
          </a:xfrm>
          <a:prstGeom prst="rect">
            <a:avLst/>
          </a:prstGeom>
          <a:noFill/>
          <a:ln w="28575">
            <a:solidFill>
              <a:schemeClr val="tx1"/>
            </a:solidFill>
            <a:miter lim="800000"/>
            <a:headEnd/>
            <a:tailEnd/>
          </a:ln>
        </p:spPr>
        <p:txBody>
          <a:bodyPr>
            <a:prstTxWarp prst="textNoShape">
              <a:avLst/>
            </a:prstTxWarp>
            <a:spAutoFit/>
          </a:bodyPr>
          <a:lstStyle/>
          <a:p>
            <a:pPr eaLnBrk="0" hangingPunct="0"/>
            <a:r>
              <a:rPr lang="en-US"/>
              <a:t>Attention</a:t>
            </a:r>
          </a:p>
        </p:txBody>
      </p:sp>
      <p:sp>
        <p:nvSpPr>
          <p:cNvPr id="29701" name="TextBox 15"/>
          <p:cNvSpPr txBox="1">
            <a:spLocks noChangeArrowheads="1"/>
          </p:cNvSpPr>
          <p:nvPr/>
        </p:nvSpPr>
        <p:spPr bwMode="auto">
          <a:xfrm>
            <a:off x="838200" y="2590800"/>
            <a:ext cx="1752600" cy="485775"/>
          </a:xfrm>
          <a:prstGeom prst="rect">
            <a:avLst/>
          </a:prstGeom>
          <a:noFill/>
          <a:ln w="28575">
            <a:solidFill>
              <a:schemeClr val="tx1"/>
            </a:solidFill>
            <a:miter lim="800000"/>
            <a:headEnd/>
            <a:tailEnd/>
          </a:ln>
        </p:spPr>
        <p:txBody>
          <a:bodyPr>
            <a:prstTxWarp prst="textNoShape">
              <a:avLst/>
            </a:prstTxWarp>
            <a:spAutoFit/>
          </a:bodyPr>
          <a:lstStyle/>
          <a:p>
            <a:pPr eaLnBrk="0" hangingPunct="0"/>
            <a:r>
              <a:rPr lang="en-US"/>
              <a:t>Awareness</a:t>
            </a:r>
          </a:p>
        </p:txBody>
      </p:sp>
      <p:sp>
        <p:nvSpPr>
          <p:cNvPr id="29702" name="TextBox 16"/>
          <p:cNvSpPr txBox="1">
            <a:spLocks noChangeArrowheads="1"/>
          </p:cNvSpPr>
          <p:nvPr/>
        </p:nvSpPr>
        <p:spPr bwMode="auto">
          <a:xfrm>
            <a:off x="1828800" y="3429000"/>
            <a:ext cx="4495800" cy="485775"/>
          </a:xfrm>
          <a:prstGeom prst="rect">
            <a:avLst/>
          </a:prstGeom>
          <a:noFill/>
          <a:ln w="28575">
            <a:solidFill>
              <a:schemeClr val="tx1"/>
            </a:solidFill>
            <a:miter lim="800000"/>
            <a:headEnd/>
            <a:tailEnd/>
          </a:ln>
        </p:spPr>
        <p:txBody>
          <a:bodyPr>
            <a:prstTxWarp prst="textNoShape">
              <a:avLst/>
            </a:prstTxWarp>
            <a:spAutoFit/>
          </a:bodyPr>
          <a:lstStyle/>
          <a:p>
            <a:pPr eaLnBrk="0" hangingPunct="0"/>
            <a:r>
              <a:rPr lang="en-US"/>
              <a:t>Making Emergent Connections</a:t>
            </a:r>
          </a:p>
        </p:txBody>
      </p:sp>
      <p:sp>
        <p:nvSpPr>
          <p:cNvPr id="29703" name="TextBox 17"/>
          <p:cNvSpPr txBox="1">
            <a:spLocks noChangeArrowheads="1"/>
          </p:cNvSpPr>
          <p:nvPr/>
        </p:nvSpPr>
        <p:spPr bwMode="auto">
          <a:xfrm>
            <a:off x="3048000" y="4343400"/>
            <a:ext cx="4572000" cy="485775"/>
          </a:xfrm>
          <a:prstGeom prst="rect">
            <a:avLst/>
          </a:prstGeom>
          <a:noFill/>
          <a:ln w="28575">
            <a:solidFill>
              <a:schemeClr val="tx1"/>
            </a:solidFill>
            <a:miter lim="800000"/>
            <a:headEnd/>
            <a:tailEnd/>
          </a:ln>
        </p:spPr>
        <p:txBody>
          <a:bodyPr>
            <a:prstTxWarp prst="textNoShape">
              <a:avLst/>
            </a:prstTxWarp>
            <a:spAutoFit/>
          </a:bodyPr>
          <a:lstStyle/>
          <a:p>
            <a:pPr eaLnBrk="0" hangingPunct="0"/>
            <a:r>
              <a:rPr lang="en-US"/>
              <a:t>Making Meaningful Connections</a:t>
            </a:r>
          </a:p>
        </p:txBody>
      </p:sp>
      <p:sp>
        <p:nvSpPr>
          <p:cNvPr id="29704" name="TextBox 18"/>
          <p:cNvSpPr txBox="1">
            <a:spLocks noChangeArrowheads="1"/>
          </p:cNvSpPr>
          <p:nvPr/>
        </p:nvSpPr>
        <p:spPr bwMode="auto">
          <a:xfrm>
            <a:off x="2362200" y="5257800"/>
            <a:ext cx="6553200" cy="850900"/>
          </a:xfrm>
          <a:prstGeom prst="rect">
            <a:avLst/>
          </a:prstGeom>
          <a:noFill/>
          <a:ln w="28575">
            <a:solidFill>
              <a:schemeClr val="tx1"/>
            </a:solidFill>
            <a:miter lim="800000"/>
            <a:headEnd/>
            <a:tailEnd/>
          </a:ln>
        </p:spPr>
        <p:txBody>
          <a:bodyPr>
            <a:prstTxWarp prst="textNoShape">
              <a:avLst/>
            </a:prstTxWarp>
            <a:spAutoFit/>
          </a:bodyPr>
          <a:lstStyle/>
          <a:p>
            <a:pPr eaLnBrk="0" hangingPunct="0"/>
            <a:r>
              <a:rPr lang="en-US"/>
              <a:t>Integrating &amp; Incorporating Multiple Knowledge Bases in Mathematics Instruction</a:t>
            </a:r>
          </a:p>
        </p:txBody>
      </p:sp>
      <p:cxnSp>
        <p:nvCxnSpPr>
          <p:cNvPr id="35" name="Straight Connector 34"/>
          <p:cNvCxnSpPr>
            <a:stCxn id="29700" idx="3"/>
          </p:cNvCxnSpPr>
          <p:nvPr/>
        </p:nvCxnSpPr>
        <p:spPr>
          <a:xfrm flipV="1">
            <a:off x="1919288" y="2070100"/>
            <a:ext cx="381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2017713" y="2324100"/>
            <a:ext cx="53340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9701" idx="3"/>
          </p:cNvCxnSpPr>
          <p:nvPr/>
        </p:nvCxnSpPr>
        <p:spPr>
          <a:xfrm flipV="1">
            <a:off x="2605088" y="2832100"/>
            <a:ext cx="1219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3505201" y="3124200"/>
            <a:ext cx="60960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9702" idx="3"/>
          </p:cNvCxnSpPr>
          <p:nvPr/>
        </p:nvCxnSpPr>
        <p:spPr>
          <a:xfrm flipV="1">
            <a:off x="6338888" y="3670300"/>
            <a:ext cx="533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6515101" y="4000500"/>
            <a:ext cx="68580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9703" idx="3"/>
          </p:cNvCxnSpPr>
          <p:nvPr/>
        </p:nvCxnSpPr>
        <p:spPr>
          <a:xfrm flipV="1">
            <a:off x="7634288" y="4584700"/>
            <a:ext cx="533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7810501" y="4914900"/>
            <a:ext cx="68580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fontAlgn="auto" hangingPunct="1">
              <a:spcAft>
                <a:spcPts val="0"/>
              </a:spcAft>
              <a:defRPr/>
            </a:pPr>
            <a:r>
              <a:rPr lang="en-US">
                <a:effectLst/>
                <a:ea typeface="+mj-ea"/>
                <a:cs typeface="+mj-cs"/>
              </a:rPr>
              <a:t>Preliminary Survey Findings</a:t>
            </a:r>
          </a:p>
        </p:txBody>
      </p:sp>
      <p:sp>
        <p:nvSpPr>
          <p:cNvPr id="31747" name="Rectangle 3"/>
          <p:cNvSpPr>
            <a:spLocks noGrp="1"/>
          </p:cNvSpPr>
          <p:nvPr>
            <p:ph type="body" idx="1"/>
          </p:nvPr>
        </p:nvSpPr>
        <p:spPr/>
        <p:txBody>
          <a:bodyPr/>
          <a:lstStyle/>
          <a:p>
            <a:pPr eaLnBrk="1" hangingPunct="1"/>
            <a:r>
              <a:rPr lang="en-US"/>
              <a:t>Fall, 2008 and Spring, 2009</a:t>
            </a:r>
          </a:p>
          <a:p>
            <a:pPr eaLnBrk="1" hangingPunct="1"/>
            <a:r>
              <a:rPr lang="en-US"/>
              <a:t>Seven institutions</a:t>
            </a:r>
          </a:p>
          <a:p>
            <a:pPr eaLnBrk="1" hangingPunct="1"/>
            <a:r>
              <a:rPr lang="en-US"/>
              <a:t>266 pre-semester respondents; 174 post-semester respondents</a:t>
            </a:r>
          </a:p>
          <a:p>
            <a:pPr eaLnBrk="1" hangingPunct="1"/>
            <a:endParaRPr lang="en-US"/>
          </a:p>
          <a:p>
            <a:pPr eaLnBrk="1" hangingPunct="1"/>
            <a:r>
              <a:rPr lang="en-US"/>
              <a:t>Development of pre-service teachers from pre- to post</a:t>
            </a:r>
          </a:p>
          <a:p>
            <a:pPr eaLnBrk="1" hangingPunct="1"/>
            <a:r>
              <a:rPr lang="en-US"/>
              <a:t>Development of survey over time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14904</TotalTime>
  <Words>4128</Words>
  <Application>Microsoft Office PowerPoint</Application>
  <PresentationFormat>On-screen Show (4:3)</PresentationFormat>
  <Paragraphs>387</Paragraphs>
  <Slides>45</Slides>
  <Notes>30</Notes>
  <HiddenSlides>0</HiddenSlides>
  <MMClips>0</MMClips>
  <ScaleCrop>false</ScaleCrop>
  <HeadingPairs>
    <vt:vector size="10" baseType="variant">
      <vt:variant>
        <vt:lpstr>Fonts Used</vt:lpstr>
      </vt:variant>
      <vt:variant>
        <vt:i4>9</vt:i4>
      </vt:variant>
      <vt:variant>
        <vt:lpstr>Design Template</vt:lpstr>
      </vt:variant>
      <vt:variant>
        <vt:i4>1</vt:i4>
      </vt:variant>
      <vt:variant>
        <vt:lpstr>Links</vt:lpstr>
      </vt:variant>
      <vt:variant>
        <vt:i4>4</vt:i4>
      </vt:variant>
      <vt:variant>
        <vt:lpstr>Embedded OLE Servers</vt:lpstr>
      </vt:variant>
      <vt:variant>
        <vt:i4>1</vt:i4>
      </vt:variant>
      <vt:variant>
        <vt:lpstr>Slide Titles</vt:lpstr>
      </vt:variant>
      <vt:variant>
        <vt:i4>45</vt:i4>
      </vt:variant>
    </vt:vector>
  </HeadingPairs>
  <TitlesOfParts>
    <vt:vector size="60" baseType="lpstr">
      <vt:lpstr>Arial</vt:lpstr>
      <vt:lpstr>ＭＳ Ｐゴシック</vt:lpstr>
      <vt:lpstr>Lucida Sans Unicode</vt:lpstr>
      <vt:lpstr>Wingdings 3</vt:lpstr>
      <vt:lpstr>Verdana</vt:lpstr>
      <vt:lpstr>Wingdings 2</vt:lpstr>
      <vt:lpstr>Wingdings</vt:lpstr>
      <vt:lpstr>Calibri</vt:lpstr>
      <vt:lpstr>Times New Roman</vt:lpstr>
      <vt:lpstr>Concourse</vt:lpstr>
      <vt:lpstr>???</vt:lpstr>
      <vt:lpstr>???</vt:lpstr>
      <vt:lpstr>???</vt:lpstr>
      <vt:lpstr>???</vt:lpstr>
      <vt:lpstr>Document</vt:lpstr>
      <vt:lpstr>Preparing K-8 Preservice Teachers to Effectively Teach All Students: A Focus on Language, Culture, and Community Diversity</vt:lpstr>
      <vt:lpstr>Overview</vt:lpstr>
      <vt:lpstr>Key Question and Goal</vt:lpstr>
      <vt:lpstr>Conference with Mathematics Teacher Educators Launched Project Work</vt:lpstr>
      <vt:lpstr>Diverse Range of Teaching Contexts Among Collaborators*</vt:lpstr>
      <vt:lpstr>Theoretical framework for examining PSTs’ knowledge, beliefs, and practices related to connecting children’s mathematical thinking and children’s family/community funds of knowledge in instruction</vt:lpstr>
      <vt:lpstr>Considering Preservice Teacher Learning As:</vt:lpstr>
      <vt:lpstr>Conjectured Learning Trajectory for PSTs and Early Career Mathematics Teachers (Adapted from Mason, 2008)</vt:lpstr>
      <vt:lpstr>Preliminary Survey Findings</vt:lpstr>
      <vt:lpstr>Development of PSTs and Survey</vt:lpstr>
      <vt:lpstr>More Examples of Development</vt:lpstr>
      <vt:lpstr>Survey Results in WSU 2008-9</vt:lpstr>
      <vt:lpstr> Question #1 (Likert scale question): Getting to know students’ families and becoming familiar with their communities is useful for teaching mathematics. (2009)  </vt:lpstr>
      <vt:lpstr>Taking a closer look…  </vt:lpstr>
      <vt:lpstr>  Question #2 (Likert scale question with the addition of a comment):   </vt:lpstr>
      <vt:lpstr>Student #1: No Clear Difference</vt:lpstr>
      <vt:lpstr>Student #2: Growth is Evidenced</vt:lpstr>
      <vt:lpstr>Question #3 (Open-ended Item):  </vt:lpstr>
      <vt:lpstr>Student #1: Growth is Evidenced</vt:lpstr>
      <vt:lpstr>Student #2: Minimal Growth</vt:lpstr>
      <vt:lpstr>Current Instructional Modules</vt:lpstr>
      <vt:lpstr>Critical Cases Analysis: A Description</vt:lpstr>
      <vt:lpstr>Norms and Expectations for Participation in Critical Cases</vt:lpstr>
      <vt:lpstr>Cases Reflect Range of Teaching and Learning Settings</vt:lpstr>
      <vt:lpstr>Sample Case: Amazing Equations (Annenberg Video Library, Available Online)</vt:lpstr>
      <vt:lpstr>Benefits for PSTs’ Learning</vt:lpstr>
      <vt:lpstr>Benefits for PSTs’ Learning: Children’s Funds of Knowledge</vt:lpstr>
      <vt:lpstr>Challenges for PSTs</vt:lpstr>
      <vt:lpstr>Benefits: From the teacher educator perspective</vt:lpstr>
      <vt:lpstr>Challenges: From the teacher educator perspective</vt:lpstr>
      <vt:lpstr>Changes and work in progress…</vt:lpstr>
      <vt:lpstr>Community Mathematics Exploration:  Description</vt:lpstr>
      <vt:lpstr> </vt:lpstr>
      <vt:lpstr>Lavandería/Laundromat</vt:lpstr>
      <vt:lpstr>Slide 35</vt:lpstr>
      <vt:lpstr>Slide 36</vt:lpstr>
      <vt:lpstr>Slide 37</vt:lpstr>
      <vt:lpstr>PSTs challenging deficit views</vt:lpstr>
      <vt:lpstr>Benefits for PSTs’ Learning</vt:lpstr>
      <vt:lpstr>Challenges for PSTs</vt:lpstr>
      <vt:lpstr>Benefits for Teacher Educators</vt:lpstr>
      <vt:lpstr>Challenges for Teacher Educators</vt:lpstr>
      <vt:lpstr>Changes and works in progress for the Community Math Exploration</vt:lpstr>
      <vt:lpstr>Benefits and Challenges for Discussion: Think, Pair/Group, Share</vt:lpstr>
      <vt:lpstr>For More Information…</vt:lpstr>
    </vt:vector>
  </TitlesOfParts>
  <Company>Erin Turner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Activities </dc:title>
  <dc:creator>Erin Turner</dc:creator>
  <cp:lastModifiedBy>Alejandro Andreotti</cp:lastModifiedBy>
  <cp:revision>222</cp:revision>
  <dcterms:created xsi:type="dcterms:W3CDTF">2010-02-09T23:25:09Z</dcterms:created>
  <dcterms:modified xsi:type="dcterms:W3CDTF">2010-02-09T23:28:44Z</dcterms:modified>
</cp:coreProperties>
</file>