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60" r:id="rId3"/>
    <p:sldId id="278" r:id="rId4"/>
    <p:sldId id="280" r:id="rId5"/>
    <p:sldId id="258" r:id="rId6"/>
    <p:sldId id="259" r:id="rId7"/>
    <p:sldId id="288" r:id="rId8"/>
    <p:sldId id="279" r:id="rId9"/>
    <p:sldId id="281" r:id="rId10"/>
    <p:sldId id="286" r:id="rId11"/>
    <p:sldId id="284" r:id="rId12"/>
    <p:sldId id="282" r:id="rId13"/>
    <p:sldId id="283" r:id="rId14"/>
    <p:sldId id="285" r:id="rId15"/>
    <p:sldId id="289" r:id="rId16"/>
    <p:sldId id="27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910" autoAdjust="0"/>
  </p:normalViewPr>
  <p:slideViewPr>
    <p:cSldViewPr>
      <p:cViewPr>
        <p:scale>
          <a:sx n="66" d="100"/>
          <a:sy n="66" d="100"/>
        </p:scale>
        <p:origin x="-69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mn-ea"/>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mn-ea"/>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mn-ea"/>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B4DCB51-10AB-4C89-B210-434E15D88CF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C3FBD75-E139-4609-A6D7-A7349953C6B5}"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dirty="0" smtClean="0">
                <a:latin typeface="Arial" charset="0"/>
              </a:rPr>
              <a:t>Good morning. My name is Mary Foote. I’m from</a:t>
            </a:r>
            <a:r>
              <a:rPr lang="en-US" baseline="0" dirty="0" smtClean="0">
                <a:latin typeface="Arial" charset="0"/>
              </a:rPr>
              <a:t> Queens College of the City University of New York system. </a:t>
            </a:r>
          </a:p>
          <a:p>
            <a:pPr eaLnBrk="1" hangingPunct="1"/>
            <a:endParaRPr lang="en-US" baseline="0" dirty="0" smtClean="0">
              <a:latin typeface="Arial" charset="0"/>
            </a:endParaRPr>
          </a:p>
          <a:p>
            <a:pPr eaLnBrk="1" hangingPunct="1"/>
            <a:r>
              <a:rPr lang="en-US" baseline="0" dirty="0" smtClean="0">
                <a:latin typeface="Arial" charset="0"/>
              </a:rPr>
              <a:t>I am one of six </a:t>
            </a:r>
            <a:r>
              <a:rPr lang="en-US" baseline="0" dirty="0" err="1" smtClean="0">
                <a:latin typeface="Arial" charset="0"/>
              </a:rPr>
              <a:t>Pis</a:t>
            </a:r>
            <a:r>
              <a:rPr lang="en-US" baseline="0" dirty="0" smtClean="0">
                <a:latin typeface="Arial" charset="0"/>
              </a:rPr>
              <a:t> (whose names you see here) working on an NSF funded project that we call </a:t>
            </a:r>
            <a:r>
              <a:rPr lang="en-US" baseline="0" dirty="0" err="1" smtClean="0">
                <a:latin typeface="Arial" charset="0"/>
              </a:rPr>
              <a:t>TeachMath</a:t>
            </a:r>
            <a:r>
              <a:rPr lang="en-US" baseline="0" dirty="0" smtClean="0">
                <a:latin typeface="Arial" charset="0"/>
              </a:rPr>
              <a:t> through </a:t>
            </a:r>
            <a:r>
              <a:rPr lang="en-US" baseline="0" dirty="0" smtClean="0">
                <a:latin typeface="Arial" charset="0"/>
              </a:rPr>
              <a:t>which </a:t>
            </a:r>
            <a:r>
              <a:rPr lang="en-US" baseline="0" dirty="0" smtClean="0">
                <a:latin typeface="Arial" charset="0"/>
              </a:rPr>
              <a:t>we hope to </a:t>
            </a:r>
            <a:r>
              <a:rPr lang="en-US" baseline="0" dirty="0" smtClean="0">
                <a:latin typeface="Arial" charset="0"/>
              </a:rPr>
              <a:t>support </a:t>
            </a:r>
            <a:r>
              <a:rPr lang="en-US" baseline="0" dirty="0" smtClean="0">
                <a:latin typeface="Arial" charset="0"/>
              </a:rPr>
              <a:t>teachers </a:t>
            </a:r>
            <a:r>
              <a:rPr lang="en-US" baseline="0" dirty="0" smtClean="0">
                <a:latin typeface="Arial" charset="0"/>
              </a:rPr>
              <a:t>in </a:t>
            </a:r>
            <a:r>
              <a:rPr lang="en-US" baseline="0" dirty="0" smtClean="0">
                <a:latin typeface="Arial" charset="0"/>
              </a:rPr>
              <a:t>advance change in mathematics instruction. </a:t>
            </a:r>
          </a:p>
          <a:p>
            <a:pPr eaLnBrk="1" hangingPunct="1"/>
            <a:endParaRPr lang="en-US" baseline="0" dirty="0" smtClean="0">
              <a:latin typeface="Arial" charset="0"/>
            </a:endParaRPr>
          </a:p>
          <a:p>
            <a:pPr eaLnBrk="1" hangingPunct="1"/>
            <a:r>
              <a:rPr lang="en-US" baseline="0" dirty="0" smtClean="0">
                <a:latin typeface="Arial" charset="0"/>
              </a:rPr>
              <a:t>Today we are going to talk about one aspect of our project which I’ll explain further in a few minutes but first a look at what we’ll do in this session and some background on the project.</a:t>
            </a: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did we choose Pizza</a:t>
            </a:r>
            <a:r>
              <a:rPr lang="en-US" baseline="0" dirty="0" smtClean="0"/>
              <a:t> Parlor?</a:t>
            </a:r>
          </a:p>
          <a:p>
            <a:r>
              <a:rPr lang="en-US" baseline="0" dirty="0" smtClean="0"/>
              <a:t>Common example (local eatery) </a:t>
            </a:r>
          </a:p>
          <a:p>
            <a:r>
              <a:rPr lang="en-US" baseline="0" dirty="0" smtClean="0"/>
              <a:t>– determine the best price</a:t>
            </a:r>
          </a:p>
          <a:p>
            <a:r>
              <a:rPr lang="en-US" baseline="0" dirty="0" smtClean="0"/>
              <a:t>-  Computational fluency</a:t>
            </a:r>
            <a:endParaRPr lang="en-US" dirty="0"/>
          </a:p>
        </p:txBody>
      </p:sp>
      <p:sp>
        <p:nvSpPr>
          <p:cNvPr id="4" name="Slide Number Placeholder 3"/>
          <p:cNvSpPr>
            <a:spLocks noGrp="1"/>
          </p:cNvSpPr>
          <p:nvPr>
            <p:ph type="sldNum" sz="quarter" idx="10"/>
          </p:nvPr>
        </p:nvSpPr>
        <p:spPr/>
        <p:txBody>
          <a:bodyPr/>
          <a:lstStyle/>
          <a:p>
            <a:fld id="{CB4DCB51-10AB-4C89-B210-434E15D88CF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4DCB51-10AB-4C89-B210-434E15D88CFE}"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4DCB51-10AB-4C89-B210-434E15D88CF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84A33A1-CED6-4F8C-8F24-483A1EA6D9C7}"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buFontTx/>
              <a:buNone/>
            </a:pPr>
            <a:r>
              <a:rPr lang="en-US" dirty="0" smtClean="0">
                <a:latin typeface="Arial" charset="0"/>
              </a:rPr>
              <a:t>I’ll begin by telling</a:t>
            </a:r>
            <a:r>
              <a:rPr lang="en-US" baseline="0" dirty="0" smtClean="0">
                <a:latin typeface="Arial" charset="0"/>
              </a:rPr>
              <a:t> you a little bit about </a:t>
            </a:r>
          </a:p>
          <a:p>
            <a:pPr eaLnBrk="1" hangingPunct="1">
              <a:buFontTx/>
              <a:buNone/>
            </a:pPr>
            <a:r>
              <a:rPr lang="en-US" baseline="0" dirty="0" smtClean="0">
                <a:latin typeface="Arial" charset="0"/>
              </a:rPr>
              <a:t>	the goals and structure of the project and then </a:t>
            </a:r>
          </a:p>
          <a:p>
            <a:pPr eaLnBrk="1" hangingPunct="1">
              <a:buFontTx/>
              <a:buNone/>
            </a:pPr>
            <a:r>
              <a:rPr lang="en-US" baseline="0" dirty="0" smtClean="0">
                <a:latin typeface="Arial" charset="0"/>
              </a:rPr>
              <a:t>	explain a bit about the particular aspect of the project that we’ll examine today, what we call the Community Mathematics Exploration Module. </a:t>
            </a:r>
          </a:p>
          <a:p>
            <a:pPr eaLnBrk="1" hangingPunct="1">
              <a:buFontTx/>
              <a:buNone/>
            </a:pPr>
            <a:endParaRPr lang="en-US" baseline="0" dirty="0" smtClean="0">
              <a:latin typeface="Arial" charset="0"/>
            </a:endParaRPr>
          </a:p>
          <a:p>
            <a:pPr eaLnBrk="1" hangingPunct="1">
              <a:buFontTx/>
              <a:buNone/>
            </a:pPr>
            <a:r>
              <a:rPr lang="en-US" baseline="0" dirty="0" smtClean="0">
                <a:latin typeface="Arial" charset="0"/>
              </a:rPr>
              <a:t>After than we will break up into smaller groups to examine some artifacts from that module. At the end we’ll come back together to share insights and ideas.</a:t>
            </a:r>
            <a:endParaRPr lang="en-US"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first and current phase of our project we are studying the impact (on the </a:t>
            </a:r>
            <a:r>
              <a:rPr lang="en-US" baseline="0" dirty="0" err="1" smtClean="0"/>
              <a:t>preservice</a:t>
            </a:r>
            <a:r>
              <a:rPr lang="en-US" baseline="0" dirty="0" smtClean="0"/>
              <a:t> teachers whom we teach) of instructional modules that we have developed for mathematics methods courses. </a:t>
            </a:r>
          </a:p>
          <a:p>
            <a:endParaRPr lang="en-US" baseline="0" dirty="0" smtClean="0"/>
          </a:p>
          <a:p>
            <a:r>
              <a:rPr lang="en-US" baseline="0" dirty="0" smtClean="0"/>
              <a:t>We are attempting to support the PSTs to develop competencies around linking what we call children’s multiple mathematical funds of knowledge. </a:t>
            </a:r>
          </a:p>
          <a:p>
            <a:endParaRPr lang="en-US" baseline="0" dirty="0" smtClean="0"/>
          </a:p>
          <a:p>
            <a:r>
              <a:rPr lang="en-US" baseline="0" dirty="0" smtClean="0"/>
              <a:t>These </a:t>
            </a:r>
            <a:r>
              <a:rPr lang="en-US" baseline="0" dirty="0" smtClean="0"/>
              <a:t>funds of knowledge or knowledge </a:t>
            </a:r>
            <a:r>
              <a:rPr lang="en-US" baseline="0" dirty="0" smtClean="0"/>
              <a:t>bases are mathematics, children’s mathematical thinking, and children’s </a:t>
            </a:r>
            <a:r>
              <a:rPr lang="en-US" baseline="0" dirty="0" smtClean="0"/>
              <a:t>cultural-, home-, and </a:t>
            </a:r>
            <a:r>
              <a:rPr lang="en-US" baseline="0" dirty="0" smtClean="0"/>
              <a:t>community-based funds of knowledge.</a:t>
            </a:r>
            <a:endParaRPr lang="en-US" dirty="0"/>
          </a:p>
        </p:txBody>
      </p:sp>
      <p:sp>
        <p:nvSpPr>
          <p:cNvPr id="4" name="Slide Number Placeholder 3"/>
          <p:cNvSpPr>
            <a:spLocks noGrp="1"/>
          </p:cNvSpPr>
          <p:nvPr>
            <p:ph type="sldNum" sz="quarter" idx="10"/>
          </p:nvPr>
        </p:nvSpPr>
        <p:spPr/>
        <p:txBody>
          <a:bodyPr/>
          <a:lstStyle/>
          <a:p>
            <a:fld id="{CB4DCB51-10AB-4C89-B210-434E15D88C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ceholder 2"/>
          <p:cNvSpPr>
            <a:spLocks noGrp="1" noRot="1" noChangeAspect="1" noChangeArrowheads="1" noTextEdit="1"/>
          </p:cNvSpPr>
          <p:nvPr>
            <p:ph type="sldImg"/>
          </p:nvPr>
        </p:nvSpPr>
        <p:spPr>
          <a:ln/>
        </p:spPr>
      </p:sp>
      <p:sp>
        <p:nvSpPr>
          <p:cNvPr id="40963" name="Placeholder 3"/>
          <p:cNvSpPr>
            <a:spLocks noGrp="1" noChangeArrowheads="1"/>
          </p:cNvSpPr>
          <p:nvPr>
            <p:ph type="body" idx="1"/>
          </p:nvPr>
        </p:nvSpPr>
        <p:spPr>
          <a:noFill/>
          <a:ln/>
        </p:spPr>
        <p:txBody>
          <a:bodyPr/>
          <a:lstStyle/>
          <a:p>
            <a:pPr eaLnBrk="1" hangingPunct="1"/>
            <a:r>
              <a:rPr lang="en-US" dirty="0" smtClean="0"/>
              <a:t>The multiple sites in which</a:t>
            </a:r>
            <a:r>
              <a:rPr lang="en-US" baseline="0" dirty="0" smtClean="0"/>
              <a:t> we are engaging in this research span a variety of socio-geographical contexts from </a:t>
            </a:r>
          </a:p>
          <a:p>
            <a:pPr eaLnBrk="1" hangingPunct="1"/>
            <a:r>
              <a:rPr lang="en-US" baseline="0" dirty="0" smtClean="0"/>
              <a:t>	Urban, </a:t>
            </a:r>
          </a:p>
          <a:p>
            <a:pPr eaLnBrk="1" hangingPunct="1"/>
            <a:r>
              <a:rPr lang="en-US" baseline="0" dirty="0" smtClean="0"/>
              <a:t>	Suburban, </a:t>
            </a:r>
          </a:p>
          <a:p>
            <a:pPr eaLnBrk="1" hangingPunct="1"/>
            <a:r>
              <a:rPr lang="en-US" baseline="0" dirty="0" smtClean="0"/>
              <a:t>	and Borderlands contexts </a:t>
            </a:r>
          </a:p>
          <a:p>
            <a:pPr eaLnBrk="1" hangingPunct="1"/>
            <a:endParaRPr lang="en-US" baseline="0" dirty="0" smtClean="0"/>
          </a:p>
          <a:p>
            <a:pPr eaLnBrk="1" hangingPunct="1"/>
            <a:r>
              <a:rPr lang="en-US" baseline="0" dirty="0" smtClean="0"/>
              <a:t>to contexts that can be described as a mixture of urban, suburban, and rural.</a:t>
            </a:r>
            <a:endParaRPr lang="en-US" dirty="0" smtClean="0"/>
          </a:p>
        </p:txBody>
      </p:sp>
      <p:sp>
        <p:nvSpPr>
          <p:cNvPr id="40964" name="Slide Number Placeholder 3"/>
          <p:cNvSpPr>
            <a:spLocks noGrp="1"/>
          </p:cNvSpPr>
          <p:nvPr>
            <p:ph type="sldNum" sz="quarter" idx="5"/>
          </p:nvPr>
        </p:nvSpPr>
        <p:spPr>
          <a:noFill/>
        </p:spPr>
        <p:txBody>
          <a:bodyPr/>
          <a:lstStyle/>
          <a:p>
            <a:fld id="{E8492F3F-AB97-4194-AF9A-720AB99CB219}" type="slidenum">
              <a:rPr lang="en-US" smtClean="0">
                <a:latin typeface="Arial" charset="0"/>
                <a:ea typeface="ＭＳ Ｐゴシック" pitchFamily="28" charset="-128"/>
              </a:rPr>
              <a:pPr/>
              <a:t>4</a:t>
            </a:fld>
            <a:endParaRPr lang="en-US" smtClean="0">
              <a:latin typeface="Arial" charset="0"/>
              <a:ea typeface="ＭＳ Ｐゴシック" pitchFamily="2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D87B85A-8683-484F-A770-B522E3C104AD}" type="slidenum">
              <a:rPr lang="en-US"/>
              <a:pPr/>
              <a:t>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dirty="0" smtClean="0">
                <a:latin typeface="Arial" charset="0"/>
              </a:rPr>
              <a:t>Our research question</a:t>
            </a:r>
            <a:r>
              <a:rPr lang="en-US" baseline="0" dirty="0" smtClean="0">
                <a:latin typeface="Arial" charset="0"/>
              </a:rPr>
              <a:t> focuses on the changes we may notice in PST’s knowledge, </a:t>
            </a:r>
            <a:r>
              <a:rPr lang="en-US" baseline="0" dirty="0" smtClean="0">
                <a:latin typeface="Arial" charset="0"/>
              </a:rPr>
              <a:t>dispositions, and practices</a:t>
            </a:r>
            <a:endParaRPr lang="en-US" baseline="0" dirty="0" smtClean="0">
              <a:latin typeface="Arial" charset="0"/>
            </a:endParaRPr>
          </a:p>
          <a:p>
            <a:pPr eaLnBrk="1" hangingPunct="1"/>
            <a:endParaRPr lang="en-US" baseline="0" dirty="0" smtClean="0">
              <a:latin typeface="Arial" charset="0"/>
            </a:endParaRPr>
          </a:p>
          <a:p>
            <a:pPr eaLnBrk="1" hangingPunct="1"/>
            <a:r>
              <a:rPr lang="en-US" baseline="0" dirty="0" smtClean="0">
                <a:latin typeface="Arial" charset="0"/>
              </a:rPr>
              <a:t>related to the integration of of the the knowledge bases that children bring to the classroom </a:t>
            </a:r>
          </a:p>
          <a:p>
            <a:pPr eaLnBrk="1" hangingPunct="1"/>
            <a:endParaRPr lang="en-US" baseline="0" dirty="0" smtClean="0">
              <a:latin typeface="Arial" charset="0"/>
            </a:endParaRPr>
          </a:p>
          <a:p>
            <a:pPr eaLnBrk="1" hangingPunct="1"/>
            <a:r>
              <a:rPr lang="en-US" baseline="0" dirty="0" smtClean="0">
                <a:latin typeface="Arial" charset="0"/>
              </a:rPr>
              <a:t>and that we call children’s multiple mathematical funds of knowledge.</a:t>
            </a:r>
            <a:endParaRPr lang="en-US"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EFA2114-A46D-4814-AB00-9CE0F928B090}" type="slidenum">
              <a:rPr lang="en-US"/>
              <a:pPr/>
              <a:t>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n-US" dirty="0" smtClean="0">
                <a:latin typeface="Arial" charset="0"/>
              </a:rPr>
              <a:t>We see teacher learning as a </a:t>
            </a:r>
            <a:r>
              <a:rPr lang="en-US" dirty="0" err="1" smtClean="0">
                <a:latin typeface="Arial" charset="0"/>
              </a:rPr>
              <a:t>sociocultural</a:t>
            </a:r>
            <a:r>
              <a:rPr lang="en-US" dirty="0" smtClean="0">
                <a:latin typeface="Arial" charset="0"/>
              </a:rPr>
              <a:t> activity wherein PSTs develop knowledge, dispositions, and practices </a:t>
            </a:r>
            <a:r>
              <a:rPr lang="en-US" b="1" dirty="0" smtClean="0">
                <a:latin typeface="Arial" charset="0"/>
              </a:rPr>
              <a:t>as they participate in multiple communities of practice over time. </a:t>
            </a:r>
          </a:p>
          <a:p>
            <a:pPr eaLnBrk="1" hangingPunct="1">
              <a:buFontTx/>
              <a:buNone/>
            </a:pPr>
            <a:r>
              <a:rPr lang="en-US" b="1" dirty="0" smtClean="0">
                <a:latin typeface="Arial" charset="0"/>
              </a:rPr>
              <a:t>	</a:t>
            </a:r>
            <a:r>
              <a:rPr lang="en-US" dirty="0" smtClean="0">
                <a:latin typeface="Arial" charset="0"/>
              </a:rPr>
              <a:t>Traditionally, teacher education programs have focused on two spaces for teacher learning – university course work and school-based field experiences. Our aim is to extend the spaces for PST learning to include engagement with children’s families and communities.</a:t>
            </a:r>
          </a:p>
          <a:p>
            <a:pPr eaLnBrk="1" hangingPunct="1">
              <a:buFontTx/>
              <a:buNone/>
            </a:pPr>
            <a:r>
              <a:rPr lang="en-US" dirty="0" smtClean="0">
                <a:latin typeface="Arial" charset="0"/>
              </a:rPr>
              <a:t> </a:t>
            </a:r>
          </a:p>
          <a:p>
            <a:pPr eaLnBrk="1" hangingPunct="1">
              <a:buFontTx/>
              <a:buNone/>
            </a:pPr>
            <a:r>
              <a:rPr lang="en-US" dirty="0" smtClean="0">
                <a:latin typeface="Arial" charset="0"/>
              </a:rPr>
              <a:t>Additionally, </a:t>
            </a:r>
            <a:r>
              <a:rPr lang="en-US" dirty="0" smtClean="0">
                <a:latin typeface="Arial" charset="0"/>
              </a:rPr>
              <a:t>we conceptualize </a:t>
            </a:r>
            <a:r>
              <a:rPr lang="en-US" dirty="0" smtClean="0">
                <a:latin typeface="Arial" charset="0"/>
              </a:rPr>
              <a:t>PST learning as a process of identity development</a:t>
            </a:r>
          </a:p>
          <a:p>
            <a:pPr eaLnBrk="1" hangingPunct="1">
              <a:buFontTx/>
              <a:buNone/>
            </a:pPr>
            <a:endParaRPr lang="en-US" dirty="0" smtClean="0">
              <a:latin typeface="Arial" charset="0"/>
            </a:endParaRPr>
          </a:p>
          <a:p>
            <a:pPr eaLnBrk="1" hangingPunct="1">
              <a:buFontTx/>
              <a:buNone/>
            </a:pPr>
            <a:r>
              <a:rPr lang="en-US" dirty="0" smtClean="0">
                <a:latin typeface="Arial" charset="0"/>
              </a:rPr>
              <a:t>In</a:t>
            </a:r>
            <a:r>
              <a:rPr lang="en-US" baseline="0" dirty="0" smtClean="0">
                <a:latin typeface="Arial" charset="0"/>
              </a:rPr>
              <a:t> the process of this identity development, a</a:t>
            </a:r>
            <a:r>
              <a:rPr lang="en-US" dirty="0" smtClean="0">
                <a:latin typeface="Arial" charset="0"/>
              </a:rPr>
              <a:t>s </a:t>
            </a:r>
            <a:r>
              <a:rPr lang="en-US" dirty="0" smtClean="0">
                <a:latin typeface="Arial" charset="0"/>
              </a:rPr>
              <a:t>PSTs engage with various participants such as </a:t>
            </a:r>
            <a:r>
              <a:rPr lang="en-US" dirty="0" smtClean="0">
                <a:latin typeface="Arial" charset="0"/>
              </a:rPr>
              <a:t>children</a:t>
            </a:r>
            <a:r>
              <a:rPr lang="en-US" dirty="0" smtClean="0">
                <a:latin typeface="Arial" charset="0"/>
              </a:rPr>
              <a:t>, families, elementary teachers, university methods </a:t>
            </a:r>
            <a:r>
              <a:rPr lang="en-US" dirty="0" smtClean="0">
                <a:latin typeface="Arial" charset="0"/>
              </a:rPr>
              <a:t>instructors </a:t>
            </a:r>
            <a:r>
              <a:rPr lang="en-US" dirty="0" smtClean="0">
                <a:latin typeface="Arial" charset="0"/>
              </a:rPr>
              <a:t>across multiple spaces </a:t>
            </a:r>
            <a:r>
              <a:rPr lang="en-US" dirty="0" smtClean="0">
                <a:latin typeface="Arial" charset="0"/>
              </a:rPr>
              <a:t>such</a:t>
            </a:r>
            <a:r>
              <a:rPr lang="en-US" baseline="0" dirty="0" smtClean="0">
                <a:latin typeface="Arial" charset="0"/>
              </a:rPr>
              <a:t> as </a:t>
            </a:r>
            <a:r>
              <a:rPr lang="en-US" dirty="0" smtClean="0">
                <a:latin typeface="Arial" charset="0"/>
              </a:rPr>
              <a:t>home</a:t>
            </a:r>
            <a:r>
              <a:rPr lang="en-US" dirty="0" smtClean="0">
                <a:latin typeface="Arial" charset="0"/>
              </a:rPr>
              <a:t>, school, </a:t>
            </a:r>
            <a:r>
              <a:rPr lang="en-US" dirty="0" smtClean="0">
                <a:latin typeface="Arial" charset="0"/>
              </a:rPr>
              <a:t>community-  </a:t>
            </a:r>
            <a:r>
              <a:rPr lang="en-US" dirty="0" smtClean="0">
                <a:latin typeface="Arial" charset="0"/>
              </a:rPr>
              <a:t>they move along a trajectory toward becoming mathematics teachers – analyzing, reflecting, and acting on their own knowledge, dispositions, </a:t>
            </a:r>
            <a:r>
              <a:rPr lang="en-US" dirty="0" smtClean="0">
                <a:latin typeface="Arial" charset="0"/>
              </a:rPr>
              <a:t>and practices.</a:t>
            </a:r>
            <a:endParaRPr lang="en-US"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Arial" pitchFamily="34" charset="0"/>
                <a:ea typeface="ＭＳ Ｐゴシック" charset="-128"/>
                <a:cs typeface="ＭＳ Ｐゴシック" charset="-128"/>
              </a:rPr>
              <a:t>Each of the practices on the trajectory (initial practices, making connections, </a:t>
            </a:r>
            <a:r>
              <a:rPr lang="en-US" sz="1200" kern="1200" dirty="0" smtClean="0">
                <a:solidFill>
                  <a:schemeClr val="tx1"/>
                </a:solidFill>
                <a:latin typeface="Arial" pitchFamily="34" charset="0"/>
                <a:ea typeface="ＭＳ Ｐゴシック" charset="-128"/>
                <a:cs typeface="ＭＳ Ｐゴシック" charset="-128"/>
              </a:rPr>
              <a:t>and</a:t>
            </a:r>
            <a:r>
              <a:rPr lang="en-US" sz="1200" kern="1200" baseline="0" dirty="0" smtClean="0">
                <a:solidFill>
                  <a:schemeClr val="tx1"/>
                </a:solidFill>
                <a:latin typeface="Arial" pitchFamily="34" charset="0"/>
                <a:ea typeface="ＭＳ Ｐゴシック" charset="-128"/>
                <a:cs typeface="ＭＳ Ｐゴシック" charset="-128"/>
              </a:rPr>
              <a:t> incorporating multiple mathematical knowledge bases</a:t>
            </a:r>
            <a:r>
              <a:rPr lang="en-US" sz="1200" kern="1200" dirty="0" smtClean="0">
                <a:solidFill>
                  <a:schemeClr val="tx1"/>
                </a:solidFill>
                <a:latin typeface="Arial" pitchFamily="34" charset="0"/>
                <a:ea typeface="ＭＳ Ｐゴシック" charset="-128"/>
                <a:cs typeface="ＭＳ Ｐゴシック" charset="-128"/>
              </a:rPr>
              <a:t>) </a:t>
            </a:r>
            <a:r>
              <a:rPr lang="en-US" sz="1200" kern="1200" dirty="0" smtClean="0">
                <a:solidFill>
                  <a:schemeClr val="tx1"/>
                </a:solidFill>
                <a:latin typeface="Arial" pitchFamily="34" charset="0"/>
                <a:ea typeface="ＭＳ Ｐゴシック" charset="-128"/>
                <a:cs typeface="ＭＳ Ｐゴシック" charset="-128"/>
              </a:rPr>
              <a:t>is depicted as a triangle. The three points of these triangles represent the three </a:t>
            </a:r>
            <a:r>
              <a:rPr lang="en-US" sz="1200" kern="1200" dirty="0" smtClean="0">
                <a:solidFill>
                  <a:schemeClr val="tx1"/>
                </a:solidFill>
                <a:latin typeface="Arial" pitchFamily="34" charset="0"/>
                <a:ea typeface="ＭＳ Ｐゴシック" charset="-128"/>
                <a:cs typeface="ＭＳ Ｐゴシック" charset="-128"/>
              </a:rPr>
              <a:t>mathematical</a:t>
            </a:r>
            <a:r>
              <a:rPr lang="en-US" sz="1200" kern="1200" baseline="0" dirty="0" smtClean="0">
                <a:solidFill>
                  <a:schemeClr val="tx1"/>
                </a:solidFill>
                <a:latin typeface="Arial" pitchFamily="34" charset="0"/>
                <a:ea typeface="ＭＳ Ｐゴシック" charset="-128"/>
                <a:cs typeface="ＭＳ Ｐゴシック" charset="-128"/>
              </a:rPr>
              <a:t> </a:t>
            </a:r>
            <a:r>
              <a:rPr lang="en-US" sz="1200" kern="1200" dirty="0" smtClean="0">
                <a:solidFill>
                  <a:schemeClr val="tx1"/>
                </a:solidFill>
                <a:latin typeface="Arial" pitchFamily="34" charset="0"/>
                <a:ea typeface="ＭＳ Ｐゴシック" charset="-128"/>
                <a:cs typeface="ＭＳ Ｐゴシック" charset="-128"/>
              </a:rPr>
              <a:t>knowledge </a:t>
            </a:r>
            <a:r>
              <a:rPr lang="en-US" sz="1200" kern="1200" dirty="0" smtClean="0">
                <a:solidFill>
                  <a:schemeClr val="tx1"/>
                </a:solidFill>
                <a:latin typeface="Arial" pitchFamily="34" charset="0"/>
                <a:ea typeface="ＭＳ Ｐゴシック" charset="-128"/>
                <a:cs typeface="ＭＳ Ｐゴシック" charset="-128"/>
              </a:rPr>
              <a:t>bases on which PSTs might draw when enacting these practices. </a:t>
            </a:r>
            <a:r>
              <a:rPr lang="en-US" sz="1200" kern="1200" dirty="0" smtClean="0">
                <a:solidFill>
                  <a:schemeClr val="tx1"/>
                </a:solidFill>
                <a:latin typeface="Arial" pitchFamily="34" charset="0"/>
                <a:ea typeface="ＭＳ Ｐゴシック" charset="-128"/>
                <a:cs typeface="ＭＳ Ｐゴシック" charset="-128"/>
              </a:rPr>
              <a:t>As</a:t>
            </a:r>
            <a:r>
              <a:rPr lang="en-US" sz="1200" kern="1200" baseline="0" dirty="0" smtClean="0">
                <a:solidFill>
                  <a:schemeClr val="tx1"/>
                </a:solidFill>
                <a:latin typeface="Arial" pitchFamily="34" charset="0"/>
                <a:ea typeface="ＭＳ Ｐゴシック" charset="-128"/>
                <a:cs typeface="ＭＳ Ｐゴシック" charset="-128"/>
              </a:rPr>
              <a:t> I mentioned earlier, t</a:t>
            </a:r>
            <a:r>
              <a:rPr lang="en-US" sz="1200" kern="1200" dirty="0" smtClean="0">
                <a:solidFill>
                  <a:schemeClr val="tx1"/>
                </a:solidFill>
                <a:latin typeface="Arial" pitchFamily="34" charset="0"/>
                <a:ea typeface="ＭＳ Ｐゴシック" charset="-128"/>
                <a:cs typeface="ＭＳ Ｐゴシック" charset="-128"/>
              </a:rPr>
              <a:t>hese </a:t>
            </a:r>
            <a:r>
              <a:rPr lang="en-US" sz="1200" kern="1200" dirty="0" smtClean="0">
                <a:solidFill>
                  <a:schemeClr val="tx1"/>
                </a:solidFill>
                <a:latin typeface="Arial" pitchFamily="34" charset="0"/>
                <a:ea typeface="ＭＳ Ｐゴシック" charset="-128"/>
                <a:cs typeface="ＭＳ Ｐゴシック" charset="-128"/>
              </a:rPr>
              <a:t>knowledge bases are children’s mathematical thinking; children’s cultural, home, and community-based mathematical knowledge; and mathematics content. </a:t>
            </a:r>
          </a:p>
          <a:p>
            <a:endParaRPr lang="en-US" sz="1200" kern="1200" dirty="0" smtClean="0">
              <a:solidFill>
                <a:schemeClr val="tx1"/>
              </a:solidFill>
              <a:latin typeface="Arial" pitchFamily="34" charset="0"/>
              <a:ea typeface="ＭＳ Ｐゴシック" charset="-128"/>
              <a:cs typeface="ＭＳ Ｐゴシック" charset="-128"/>
            </a:endParaRPr>
          </a:p>
          <a:p>
            <a:r>
              <a:rPr lang="en-US" sz="1200" kern="1200" dirty="0" smtClean="0">
                <a:solidFill>
                  <a:schemeClr val="tx1"/>
                </a:solidFill>
                <a:latin typeface="Arial" pitchFamily="34" charset="0"/>
                <a:ea typeface="ＭＳ Ｐゴシック" charset="-128"/>
                <a:cs typeface="ＭＳ Ｐゴシック" charset="-128"/>
              </a:rPr>
              <a:t>Second, the trajectory describes learning both within and across practices, as represented by arrows both inside individual triangles </a:t>
            </a:r>
            <a:r>
              <a:rPr lang="en-US" sz="1200" kern="1200" dirty="0" smtClean="0">
                <a:solidFill>
                  <a:schemeClr val="tx1"/>
                </a:solidFill>
                <a:latin typeface="Arial" pitchFamily="34" charset="0"/>
                <a:ea typeface="ＭＳ Ｐゴシック" charset="-128"/>
                <a:cs typeface="ＭＳ Ｐゴシック" charset="-128"/>
              </a:rPr>
              <a:t>and between triangles.</a:t>
            </a:r>
            <a:endParaRPr lang="en-US" sz="1200" kern="1200" dirty="0" smtClean="0">
              <a:solidFill>
                <a:schemeClr val="tx1"/>
              </a:solidFill>
              <a:latin typeface="Arial" pitchFamily="34" charset="0"/>
              <a:ea typeface="ＭＳ Ｐゴシック" charset="-128"/>
              <a:cs typeface="ＭＳ Ｐゴシック" charset="-128"/>
            </a:endParaRPr>
          </a:p>
          <a:p>
            <a:endParaRPr lang="en-US" sz="1200" kern="1200" dirty="0" smtClean="0">
              <a:solidFill>
                <a:schemeClr val="tx1"/>
              </a:solidFill>
              <a:latin typeface="Arial" pitchFamily="34" charset="0"/>
              <a:ea typeface="ＭＳ Ｐゴシック" charset="-128"/>
              <a:cs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34" charset="0"/>
                <a:ea typeface="ＭＳ Ｐゴシック" charset="-128"/>
                <a:cs typeface="ＭＳ Ｐゴシック" charset="-128"/>
              </a:rPr>
              <a:t>In this session we focus on PSTs’ practices related to children’s cultural, home, and community-based knowledge as well as to </a:t>
            </a:r>
            <a:r>
              <a:rPr lang="en-US" sz="1200" kern="1200" dirty="0" smtClean="0">
                <a:solidFill>
                  <a:schemeClr val="tx1"/>
                </a:solidFill>
                <a:latin typeface="Arial" pitchFamily="34" charset="0"/>
                <a:ea typeface="ＭＳ Ｐゴシック" charset="-128"/>
                <a:cs typeface="ＭＳ Ｐゴシック" charset="-128"/>
              </a:rPr>
              <a:t>mathematics content.</a:t>
            </a:r>
          </a:p>
          <a:p>
            <a:r>
              <a:rPr lang="en-US" sz="1200" kern="1200" dirty="0" smtClean="0">
                <a:solidFill>
                  <a:schemeClr val="tx1"/>
                </a:solidFill>
                <a:latin typeface="Arial" pitchFamily="34" charset="0"/>
                <a:ea typeface="ＭＳ Ｐゴシック" charset="-128"/>
                <a:cs typeface="ＭＳ Ｐゴシック" charset="-128"/>
              </a:rPr>
              <a:t> </a:t>
            </a:r>
            <a:endParaRPr lang="en-US" sz="1200" kern="1200" dirty="0" smtClean="0">
              <a:solidFill>
                <a:schemeClr val="tx1"/>
              </a:solidFill>
              <a:latin typeface="Arial" pitchFamily="34" charset="0"/>
              <a:ea typeface="ＭＳ Ｐゴシック" charset="-128"/>
              <a:cs typeface="ＭＳ Ｐゴシック" charset="-128"/>
            </a:endParaRPr>
          </a:p>
          <a:p>
            <a:endParaRPr lang="en-US" sz="1200" kern="1200" dirty="0" smtClean="0">
              <a:solidFill>
                <a:schemeClr val="tx1"/>
              </a:solidFill>
              <a:latin typeface="Arial" pitchFamily="34" charset="0"/>
              <a:ea typeface="ＭＳ Ｐゴシック" charset="-128"/>
              <a:cs typeface="ＭＳ Ｐゴシック" charset="-128"/>
            </a:endParaRPr>
          </a:p>
          <a:p>
            <a:r>
              <a:rPr lang="en-US" sz="1200" kern="1200" dirty="0" smtClean="0">
                <a:solidFill>
                  <a:schemeClr val="tx1"/>
                </a:solidFill>
                <a:latin typeface="Arial" pitchFamily="34" charset="0"/>
                <a:ea typeface="ＭＳ Ｐゴシック" charset="-128"/>
                <a:cs typeface="ＭＳ Ｐゴシック" charset="-128"/>
              </a:rPr>
              <a:t> </a:t>
            </a:r>
          </a:p>
          <a:p>
            <a:endParaRPr lang="en-US" dirty="0"/>
          </a:p>
        </p:txBody>
      </p:sp>
      <p:sp>
        <p:nvSpPr>
          <p:cNvPr id="4" name="Slide Number Placeholder 3"/>
          <p:cNvSpPr>
            <a:spLocks noGrp="1"/>
          </p:cNvSpPr>
          <p:nvPr>
            <p:ph type="sldNum" sz="quarter" idx="10"/>
          </p:nvPr>
        </p:nvSpPr>
        <p:spPr/>
        <p:txBody>
          <a:bodyPr/>
          <a:lstStyle/>
          <a:p>
            <a:fld id="{CB4DCB51-10AB-4C89-B210-434E15D88C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developed three</a:t>
            </a:r>
            <a:r>
              <a:rPr lang="en-US" baseline="0" dirty="0" smtClean="0"/>
              <a:t> Learning Modules that we teach in our mathematics methods courses. Each module consists of two or three activities. </a:t>
            </a:r>
          </a:p>
          <a:p>
            <a:endParaRPr lang="en-US" baseline="0" dirty="0" smtClean="0"/>
          </a:p>
          <a:p>
            <a:r>
              <a:rPr lang="en-US" baseline="0" dirty="0" smtClean="0"/>
              <a:t>For the session today we will focus on the Community Mathematics Exploration Module and examine more closely lessons developed by PSTs based on visits they made to the communities in which their students reside.</a:t>
            </a:r>
            <a:endParaRPr lang="en-US" dirty="0"/>
          </a:p>
        </p:txBody>
      </p:sp>
      <p:sp>
        <p:nvSpPr>
          <p:cNvPr id="4" name="Slide Number Placeholder 3"/>
          <p:cNvSpPr>
            <a:spLocks noGrp="1"/>
          </p:cNvSpPr>
          <p:nvPr>
            <p:ph type="sldNum" sz="quarter" idx="10"/>
          </p:nvPr>
        </p:nvSpPr>
        <p:spPr/>
        <p:txBody>
          <a:bodyPr/>
          <a:lstStyle/>
          <a:p>
            <a:fld id="{CB4DCB51-10AB-4C89-B210-434E15D88C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overview of</a:t>
            </a:r>
            <a:r>
              <a:rPr lang="en-US" baseline="0" dirty="0" smtClean="0"/>
              <a:t> the activities within this </a:t>
            </a:r>
            <a:r>
              <a:rPr lang="en-US" baseline="0" dirty="0" smtClean="0"/>
              <a:t>Community Mathematics Exploration Module</a:t>
            </a:r>
            <a:r>
              <a:rPr lang="en-US" baseline="0" dirty="0" smtClean="0"/>
              <a:t>. </a:t>
            </a:r>
          </a:p>
          <a:p>
            <a:r>
              <a:rPr lang="en-US" baseline="0" dirty="0" smtClean="0"/>
              <a:t>	First the PSTs visit the community in which their students’ live, looking for mathematical practices in that community. </a:t>
            </a:r>
          </a:p>
          <a:p>
            <a:r>
              <a:rPr lang="en-US" baseline="0" dirty="0" smtClean="0"/>
              <a:t>	After that PSTs develop a mathematics lesson or a problem solving task based on information they gained during their community exploration. What we will look at today are excerpts from reflections on the community visits and lesson plans developed by PSTs based on information gathered on those visits.</a:t>
            </a:r>
          </a:p>
          <a:p>
            <a:endParaRPr lang="en-US" baseline="0" dirty="0" smtClean="0"/>
          </a:p>
          <a:p>
            <a:r>
              <a:rPr lang="en-US" baseline="0" dirty="0" smtClean="0"/>
              <a:t>I am now going to turn this over to Amy Roth McDuffie who will guide us through an example and get us ready to do our small group work.  </a:t>
            </a:r>
            <a:endParaRPr lang="en-US" dirty="0"/>
          </a:p>
        </p:txBody>
      </p:sp>
      <p:sp>
        <p:nvSpPr>
          <p:cNvPr id="4" name="Slide Number Placeholder 3"/>
          <p:cNvSpPr>
            <a:spLocks noGrp="1"/>
          </p:cNvSpPr>
          <p:nvPr>
            <p:ph type="sldNum" sz="quarter" idx="10"/>
          </p:nvPr>
        </p:nvSpPr>
        <p:spPr/>
        <p:txBody>
          <a:bodyPr/>
          <a:lstStyle/>
          <a:p>
            <a:fld id="{CB4DCB51-10AB-4C89-B210-434E15D88C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a typeface="+mn-ea"/>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a typeface="+mn-ea"/>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a typeface="+mn-ea"/>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latin typeface="Arial" pitchFamily="34" charset="0"/>
                  <a:ea typeface="+mn-ea"/>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a typeface="+mn-ea"/>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latin typeface="Arial" pitchFamily="34" charset="0"/>
                  <a:ea typeface="+mn-ea"/>
                </a:endParaRPr>
              </a:p>
            </p:txBody>
          </p:sp>
        </p:grpSp>
      </p:grpSp>
      <p:sp>
        <p:nvSpPr>
          <p:cNvPr id="513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5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fld id="{9E8E9042-3343-4EB4-9F2F-6BF1CDCD7E0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E8DD09AF-FE7C-40CE-9C56-4880B8D3533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31DCADFA-91B9-4A4D-8E79-D3302C97CFF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338FBDEB-CDC8-46A2-ACA3-2BFC18C2A0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AA00D77B-FE6C-4D9D-AAE8-747B26DD270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3471957F-22FD-4DEB-AA0E-AE2FEC90813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fld id="{2EBD5ADE-E404-441F-BFCD-10830618F85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fld id="{5BDEB552-35E9-4FFA-B7ED-35F9DA2C05C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fld id="{8CFEDCC7-313D-4158-B916-0E4630FC7E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AA5E3938-7A77-41F9-BEE3-A2712D65727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695DD90B-D2EF-4373-893D-63780D078D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4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a typeface="+mn-ea"/>
              </a:endParaRPr>
            </a:p>
          </p:txBody>
        </p:sp>
        <p:grpSp>
          <p:nvGrpSpPr>
            <p:cNvPr id="1034" name="Group 4"/>
            <p:cNvGrpSpPr>
              <a:grpSpLocks/>
            </p:cNvGrpSpPr>
            <p:nvPr/>
          </p:nvGrpSpPr>
          <p:grpSpPr bwMode="auto">
            <a:xfrm>
              <a:off x="240" y="893"/>
              <a:ext cx="5232" cy="115"/>
              <a:chOff x="240" y="893"/>
              <a:chExt cx="5232" cy="115"/>
            </a:xfrm>
          </p:grpSpPr>
          <p:sp>
            <p:nvSpPr>
              <p:cNvPr id="4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a typeface="+mn-ea"/>
                </a:endParaRPr>
              </a:p>
            </p:txBody>
          </p:sp>
          <p:sp>
            <p:nvSpPr>
              <p:cNvPr id="4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latin typeface="Arial" pitchFamily="34" charset="0"/>
                  <a:ea typeface="+mn-ea"/>
                </a:endParaRP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pitchFamily="34" charset="0"/>
                <a:ea typeface="+mn-ea"/>
              </a:defRPr>
            </a:lvl1pPr>
          </a:lstStyle>
          <a:p>
            <a:pPr>
              <a:defRPr/>
            </a:pPr>
            <a:endParaRPr lang="en-US"/>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pitchFamily="34" charset="0"/>
                <a:ea typeface="+mn-ea"/>
              </a:defRPr>
            </a:lvl1pPr>
          </a:lstStyle>
          <a:p>
            <a:pPr>
              <a:defRPr/>
            </a:pPr>
            <a:endParaRPr lang="en-US"/>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A89515D4-1147-446E-872E-F0974B9FF97E}" type="slidenum">
              <a:rPr lang="en-US"/>
              <a:pPr/>
              <a:t>‹#›</a:t>
            </a:fld>
            <a:endParaRPr lang="en-US"/>
          </a:p>
        </p:txBody>
      </p:sp>
      <p:sp>
        <p:nvSpPr>
          <p:cNvPr id="4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latin typeface="Arial" pitchFamily="34" charset="0"/>
              <a:ea typeface="+mn-ea"/>
            </a:endParaRP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200">
          <a:solidFill>
            <a:schemeClr val="tx2"/>
          </a:solidFill>
          <a:latin typeface="Times New Roman" pitchFamily="18" charset="0"/>
          <a:ea typeface="ＭＳ Ｐゴシック" charset="-128"/>
          <a:cs typeface="ＭＳ Ｐゴシック" charset="-128"/>
        </a:defRPr>
      </a:lvl2pPr>
      <a:lvl3pPr algn="l" rtl="0" eaLnBrk="0" fontAlgn="base" hangingPunct="0">
        <a:spcBef>
          <a:spcPct val="0"/>
        </a:spcBef>
        <a:spcAft>
          <a:spcPct val="0"/>
        </a:spcAft>
        <a:defRPr sz="4200">
          <a:solidFill>
            <a:schemeClr val="tx2"/>
          </a:solidFill>
          <a:latin typeface="Times New Roman" pitchFamily="18" charset="0"/>
          <a:ea typeface="ＭＳ Ｐゴシック" charset="-128"/>
          <a:cs typeface="ＭＳ Ｐゴシック" charset="-128"/>
        </a:defRPr>
      </a:lvl3pPr>
      <a:lvl4pPr algn="l" rtl="0" eaLnBrk="0" fontAlgn="base" hangingPunct="0">
        <a:spcBef>
          <a:spcPct val="0"/>
        </a:spcBef>
        <a:spcAft>
          <a:spcPct val="0"/>
        </a:spcAft>
        <a:defRPr sz="4200">
          <a:solidFill>
            <a:schemeClr val="tx2"/>
          </a:solidFill>
          <a:latin typeface="Times New Roman" pitchFamily="18" charset="0"/>
          <a:ea typeface="ＭＳ Ｐゴシック" charset="-128"/>
          <a:cs typeface="ＭＳ Ｐゴシック" charset="-128"/>
        </a:defRPr>
      </a:lvl4pPr>
      <a:lvl5pPr algn="l" rtl="0" eaLnBrk="0" fontAlgn="base" hangingPunct="0">
        <a:spcBef>
          <a:spcPct val="0"/>
        </a:spcBef>
        <a:spcAft>
          <a:spcPct val="0"/>
        </a:spcAft>
        <a:defRPr sz="4200">
          <a:solidFill>
            <a:schemeClr val="tx2"/>
          </a:solidFill>
          <a:latin typeface="Times New Roman" pitchFamily="18" charset="0"/>
          <a:ea typeface="ＭＳ Ｐゴシック" charset="-128"/>
          <a:cs typeface="ＭＳ Ｐゴシック" charset="-128"/>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charset="2"/>
        <a:buChar char="n"/>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1"/>
        </a:buClr>
        <a:buSzPct val="75000"/>
        <a:buFont typeface="Wingdings" charset="2"/>
        <a:buChar char="n"/>
        <a:defRPr sz="26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folHlink"/>
        </a:buClr>
        <a:buSzPct val="55000"/>
        <a:buFont typeface="Wingdings" charset="2"/>
        <a:buChar char="n"/>
        <a:defRPr sz="23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828800" y="685800"/>
            <a:ext cx="7315200" cy="2819400"/>
          </a:xfrm>
        </p:spPr>
        <p:txBody>
          <a:bodyPr/>
          <a:lstStyle/>
          <a:p>
            <a:r>
              <a:rPr lang="en-US" sz="3800" dirty="0" smtClean="0"/>
              <a:t>Connecting Mathematics, </a:t>
            </a:r>
            <a:br>
              <a:rPr lang="en-US" sz="3800" dirty="0" smtClean="0"/>
            </a:br>
            <a:r>
              <a:rPr lang="en-US" sz="3800" dirty="0" smtClean="0"/>
              <a:t>Children’s Mathematical Thinking, and Community Knowledge through </a:t>
            </a:r>
            <a:br>
              <a:rPr lang="en-US" sz="3800" dirty="0" smtClean="0"/>
            </a:br>
            <a:r>
              <a:rPr lang="en-US" sz="3800" dirty="0" smtClean="0"/>
              <a:t>Community Math Explorations</a:t>
            </a:r>
            <a:endParaRPr lang="en-US" sz="3800" dirty="0"/>
          </a:p>
        </p:txBody>
      </p:sp>
      <p:sp>
        <p:nvSpPr>
          <p:cNvPr id="14339" name="Rectangle 3"/>
          <p:cNvSpPr>
            <a:spLocks noGrp="1" noChangeArrowheads="1"/>
          </p:cNvSpPr>
          <p:nvPr>
            <p:ph type="subTitle" idx="1"/>
          </p:nvPr>
        </p:nvSpPr>
        <p:spPr>
          <a:xfrm>
            <a:off x="1219200" y="3733800"/>
            <a:ext cx="7086600" cy="2133600"/>
          </a:xfrm>
        </p:spPr>
        <p:txBody>
          <a:bodyPr/>
          <a:lstStyle/>
          <a:p>
            <a:pPr eaLnBrk="1" hangingPunct="1">
              <a:lnSpc>
                <a:spcPct val="90000"/>
              </a:lnSpc>
              <a:buFont typeface="Wingdings" charset="2"/>
              <a:buNone/>
            </a:pPr>
            <a:endParaRPr lang="en-US" sz="2100" dirty="0" smtClean="0"/>
          </a:p>
          <a:p>
            <a:pPr eaLnBrk="1" hangingPunct="1">
              <a:lnSpc>
                <a:spcPct val="90000"/>
              </a:lnSpc>
              <a:buFont typeface="Wingdings" charset="2"/>
              <a:buNone/>
            </a:pPr>
            <a:r>
              <a:rPr lang="en-US" sz="2100" dirty="0" smtClean="0"/>
              <a:t>Julia Aguirre</a:t>
            </a:r>
          </a:p>
          <a:p>
            <a:pPr eaLnBrk="1" hangingPunct="1">
              <a:lnSpc>
                <a:spcPct val="90000"/>
              </a:lnSpc>
            </a:pPr>
            <a:r>
              <a:rPr lang="en-US" sz="2100" dirty="0" smtClean="0"/>
              <a:t>Tonya </a:t>
            </a:r>
            <a:r>
              <a:rPr lang="en-US" sz="2100" dirty="0" err="1" smtClean="0"/>
              <a:t>Gau</a:t>
            </a:r>
            <a:r>
              <a:rPr lang="en-US" sz="2100" dirty="0" smtClean="0"/>
              <a:t> Bartell</a:t>
            </a:r>
          </a:p>
          <a:p>
            <a:pPr eaLnBrk="1" hangingPunct="1">
              <a:lnSpc>
                <a:spcPct val="90000"/>
              </a:lnSpc>
              <a:buFont typeface="Wingdings" charset="2"/>
              <a:buNone/>
            </a:pPr>
            <a:r>
              <a:rPr lang="en-US" sz="2100" dirty="0" smtClean="0"/>
              <a:t>Corey Drake</a:t>
            </a:r>
          </a:p>
          <a:p>
            <a:pPr eaLnBrk="1" hangingPunct="1">
              <a:lnSpc>
                <a:spcPct val="90000"/>
              </a:lnSpc>
              <a:buFont typeface="Wingdings" charset="2"/>
              <a:buNone/>
            </a:pPr>
            <a:r>
              <a:rPr lang="en-US" sz="2100" dirty="0" smtClean="0"/>
              <a:t>Mary Q. Foote </a:t>
            </a:r>
          </a:p>
          <a:p>
            <a:pPr eaLnBrk="1" hangingPunct="1">
              <a:lnSpc>
                <a:spcPct val="90000"/>
              </a:lnSpc>
              <a:buFont typeface="Wingdings" charset="2"/>
              <a:buNone/>
            </a:pPr>
            <a:r>
              <a:rPr lang="en-US" sz="2100" dirty="0" smtClean="0"/>
              <a:t>Amy Roth McDuffie </a:t>
            </a:r>
          </a:p>
          <a:p>
            <a:pPr eaLnBrk="1" hangingPunct="1">
              <a:lnSpc>
                <a:spcPct val="90000"/>
              </a:lnSpc>
              <a:buFont typeface="Wingdings" charset="2"/>
              <a:buNone/>
            </a:pPr>
            <a:r>
              <a:rPr lang="en-US" sz="2100" dirty="0" smtClean="0"/>
              <a:t>Erin Turner</a:t>
            </a:r>
          </a:p>
          <a:p>
            <a:pPr eaLnBrk="1" hangingPunct="1">
              <a:lnSpc>
                <a:spcPct val="90000"/>
              </a:lnSpc>
              <a:buFont typeface="Wingdings" charset="2"/>
              <a:buNone/>
            </a:pPr>
            <a:endParaRPr lang="en-US" sz="2100" dirty="0" smtClean="0"/>
          </a:p>
        </p:txBody>
      </p:sp>
      <p:pic>
        <p:nvPicPr>
          <p:cNvPr id="4" name="Picture 953" descr="image001"/>
          <p:cNvPicPr>
            <a:picLocks noChangeAspect="1" noChangeArrowheads="1"/>
          </p:cNvPicPr>
          <p:nvPr/>
        </p:nvPicPr>
        <p:blipFill>
          <a:blip r:embed="rId3" cstate="print"/>
          <a:srcRect/>
          <a:stretch>
            <a:fillRect/>
          </a:stretch>
        </p:blipFill>
        <p:spPr bwMode="auto">
          <a:xfrm>
            <a:off x="41376600" y="9601200"/>
            <a:ext cx="1784350" cy="1828800"/>
          </a:xfrm>
          <a:prstGeom prst="rect">
            <a:avLst/>
          </a:prstGeom>
          <a:noFill/>
          <a:ln w="38100">
            <a:solidFill>
              <a:srgbClr val="000000"/>
            </a:solidFill>
            <a:miter lim="800000"/>
            <a:headEnd/>
            <a:tailEnd/>
          </a:ln>
        </p:spPr>
      </p:pic>
      <p:sp>
        <p:nvSpPr>
          <p:cNvPr id="5" name="Rectangle 4"/>
          <p:cNvSpPr/>
          <p:nvPr/>
        </p:nvSpPr>
        <p:spPr>
          <a:xfrm>
            <a:off x="304800" y="5791554"/>
            <a:ext cx="7315200" cy="1066446"/>
          </a:xfrm>
          <a:prstGeom prst="rect">
            <a:avLst/>
          </a:prstGeom>
        </p:spPr>
        <p:txBody>
          <a:bodyPr wrap="square">
            <a:spAutoFit/>
          </a:bodyPr>
          <a:lstStyle/>
          <a:p>
            <a:pPr>
              <a:lnSpc>
                <a:spcPct val="90000"/>
              </a:lnSpc>
            </a:pPr>
            <a:endParaRPr lang="en-US" sz="2800" dirty="0" smtClean="0"/>
          </a:p>
          <a:p>
            <a:pPr>
              <a:lnSpc>
                <a:spcPct val="90000"/>
              </a:lnSpc>
            </a:pPr>
            <a:r>
              <a:rPr lang="en-US" sz="2400" dirty="0" smtClean="0"/>
              <a:t>           </a:t>
            </a:r>
            <a:r>
              <a:rPr lang="en-US" sz="1600" dirty="0" smtClean="0"/>
              <a:t>National Science Foundation Award No. </a:t>
            </a:r>
            <a:r>
              <a:rPr lang="en-US" sz="1600" dirty="0" smtClean="0">
                <a:latin typeface="Times New Roman" pitchFamily="124" charset="0"/>
              </a:rPr>
              <a:t>(DRL#1020155)</a:t>
            </a:r>
          </a:p>
          <a:p>
            <a:pPr>
              <a:lnSpc>
                <a:spcPct val="90000"/>
              </a:lnSpc>
            </a:pPr>
            <a:endParaRPr lang="en-US" sz="1600" dirty="0"/>
          </a:p>
        </p:txBody>
      </p:sp>
      <p:pic>
        <p:nvPicPr>
          <p:cNvPr id="6" name="Picture 18" descr="Picture nsf no background logo"/>
          <p:cNvPicPr>
            <a:picLocks noChangeAspect="1" noChangeArrowheads="1"/>
          </p:cNvPicPr>
          <p:nvPr/>
        </p:nvPicPr>
        <p:blipFill>
          <a:blip r:embed="rId4" cstate="print"/>
          <a:srcRect/>
          <a:stretch>
            <a:fillRect/>
          </a:stretch>
        </p:blipFill>
        <p:spPr bwMode="auto">
          <a:xfrm>
            <a:off x="304800" y="5867400"/>
            <a:ext cx="762000" cy="762000"/>
          </a:xfrm>
          <a:prstGeom prst="rect">
            <a:avLst/>
          </a:prstGeom>
          <a:noFill/>
        </p:spPr>
      </p:pic>
      <p:sp>
        <p:nvSpPr>
          <p:cNvPr id="8" name="Rectangle 7"/>
          <p:cNvSpPr/>
          <p:nvPr/>
        </p:nvSpPr>
        <p:spPr>
          <a:xfrm>
            <a:off x="0" y="762000"/>
            <a:ext cx="1981200" cy="1477328"/>
          </a:xfrm>
          <a:prstGeom prst="rect">
            <a:avLst/>
          </a:prstGeom>
        </p:spPr>
        <p:txBody>
          <a:bodyPr wrap="square">
            <a:spAutoFit/>
          </a:bodyPr>
          <a:lstStyle/>
          <a:p>
            <a:r>
              <a:rPr lang="en-US" dirty="0" smtClean="0">
                <a:solidFill>
                  <a:srgbClr val="CC0000"/>
                </a:solidFill>
              </a:rPr>
              <a:t>T</a:t>
            </a:r>
            <a:r>
              <a:rPr lang="en-US" dirty="0" smtClean="0">
                <a:solidFill>
                  <a:schemeClr val="tx2">
                    <a:lumMod val="75000"/>
                  </a:schemeClr>
                </a:solidFill>
              </a:rPr>
              <a:t>eachers</a:t>
            </a:r>
          </a:p>
          <a:p>
            <a:r>
              <a:rPr lang="en-US" dirty="0" smtClean="0">
                <a:solidFill>
                  <a:srgbClr val="CC0000"/>
                </a:solidFill>
              </a:rPr>
              <a:t>E</a:t>
            </a:r>
            <a:r>
              <a:rPr lang="en-US" dirty="0" smtClean="0">
                <a:solidFill>
                  <a:schemeClr val="tx2">
                    <a:lumMod val="75000"/>
                  </a:schemeClr>
                </a:solidFill>
              </a:rPr>
              <a:t>mpowered to</a:t>
            </a:r>
          </a:p>
          <a:p>
            <a:r>
              <a:rPr lang="en-US" dirty="0" smtClean="0">
                <a:solidFill>
                  <a:srgbClr val="CC0000"/>
                </a:solidFill>
              </a:rPr>
              <a:t>A</a:t>
            </a:r>
            <a:r>
              <a:rPr lang="en-US" dirty="0" smtClean="0">
                <a:solidFill>
                  <a:schemeClr val="tx2">
                    <a:lumMod val="75000"/>
                  </a:schemeClr>
                </a:solidFill>
              </a:rPr>
              <a:t>dvance</a:t>
            </a:r>
          </a:p>
          <a:p>
            <a:r>
              <a:rPr lang="en-US" dirty="0" err="1" smtClean="0">
                <a:solidFill>
                  <a:srgbClr val="CC0000"/>
                </a:solidFill>
              </a:rPr>
              <a:t>CH</a:t>
            </a:r>
            <a:r>
              <a:rPr lang="en-US" dirty="0" err="1" smtClean="0">
                <a:solidFill>
                  <a:schemeClr val="tx2">
                    <a:lumMod val="75000"/>
                  </a:schemeClr>
                </a:solidFill>
              </a:rPr>
              <a:t>ange</a:t>
            </a:r>
            <a:r>
              <a:rPr lang="en-US" dirty="0" smtClean="0">
                <a:solidFill>
                  <a:schemeClr val="tx2">
                    <a:lumMod val="75000"/>
                  </a:schemeClr>
                </a:solidFill>
              </a:rPr>
              <a:t> in</a:t>
            </a:r>
          </a:p>
          <a:p>
            <a:r>
              <a:rPr lang="en-US" dirty="0" err="1" smtClean="0">
                <a:solidFill>
                  <a:srgbClr val="CC0000"/>
                </a:solidFill>
              </a:rPr>
              <a:t>MATH</a:t>
            </a:r>
            <a:r>
              <a:rPr lang="en-US" dirty="0" err="1" smtClean="0">
                <a:solidFill>
                  <a:schemeClr val="tx2">
                    <a:lumMod val="75000"/>
                  </a:schemeClr>
                </a:solidFill>
              </a:rPr>
              <a:t>ematics</a:t>
            </a:r>
            <a:endParaRPr lang="en-US"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Group Session</a:t>
            </a:r>
            <a:endParaRPr lang="en-US" dirty="0"/>
          </a:p>
        </p:txBody>
      </p:sp>
      <p:sp>
        <p:nvSpPr>
          <p:cNvPr id="3" name="Content Placeholder 2"/>
          <p:cNvSpPr>
            <a:spLocks noGrp="1"/>
          </p:cNvSpPr>
          <p:nvPr>
            <p:ph idx="1"/>
          </p:nvPr>
        </p:nvSpPr>
        <p:spPr>
          <a:xfrm>
            <a:off x="228600" y="1143001"/>
            <a:ext cx="8686800" cy="4495800"/>
          </a:xfrm>
        </p:spPr>
        <p:txBody>
          <a:bodyPr/>
          <a:lstStyle/>
          <a:p>
            <a:pPr>
              <a:buNone/>
            </a:pPr>
            <a:endParaRPr lang="en-US" dirty="0" smtClean="0"/>
          </a:p>
          <a:p>
            <a:r>
              <a:rPr lang="en-US" dirty="0" smtClean="0"/>
              <a:t>Look for evidence (narratives and lesson plans) of PST’s knowledge about:</a:t>
            </a:r>
          </a:p>
          <a:p>
            <a:pPr marL="1371600" lvl="2" indent="-457200">
              <a:buClrTx/>
              <a:buFont typeface="+mj-lt"/>
              <a:buAutoNum type="arabicPeriod"/>
            </a:pPr>
            <a:r>
              <a:rPr lang="en-US" sz="2400" dirty="0" smtClean="0"/>
              <a:t>Mathematics </a:t>
            </a:r>
          </a:p>
          <a:p>
            <a:pPr marL="1371600" lvl="2" indent="-457200">
              <a:buClrTx/>
              <a:buFont typeface="+mj-lt"/>
              <a:buAutoNum type="arabicPeriod"/>
            </a:pPr>
            <a:r>
              <a:rPr lang="en-US" sz="2400" dirty="0" smtClean="0"/>
              <a:t>Children’s mathematical thinking</a:t>
            </a:r>
          </a:p>
          <a:p>
            <a:pPr marL="1371600" lvl="2" indent="-457200">
              <a:buClrTx/>
              <a:buFont typeface="+mj-lt"/>
              <a:buAutoNum type="arabicPeriod"/>
            </a:pPr>
            <a:r>
              <a:rPr lang="en-US" sz="2400" dirty="0" smtClean="0"/>
              <a:t>Community/home-based funds of knowledge.</a:t>
            </a:r>
          </a:p>
          <a:p>
            <a:endParaRPr lang="en-US" dirty="0" smtClean="0"/>
          </a:p>
          <a:p>
            <a:pPr lvl="1"/>
            <a:r>
              <a:rPr lang="en-US" sz="2800" b="1" i="1" dirty="0" smtClean="0"/>
              <a:t>How would you describe the connections made among these three knowledge bases?</a:t>
            </a:r>
          </a:p>
          <a:p>
            <a:pPr lvl="1"/>
            <a:endParaRPr lang="en-US" sz="2800" dirty="0" smtClean="0"/>
          </a:p>
        </p:txBody>
      </p:sp>
      <p:sp>
        <p:nvSpPr>
          <p:cNvPr id="4" name="TextBox 3"/>
          <p:cNvSpPr txBox="1"/>
          <p:nvPr/>
        </p:nvSpPr>
        <p:spPr>
          <a:xfrm>
            <a:off x="990600" y="5562600"/>
            <a:ext cx="7162800" cy="954107"/>
          </a:xfrm>
          <a:prstGeom prst="rect">
            <a:avLst/>
          </a:prstGeom>
          <a:noFill/>
        </p:spPr>
        <p:txBody>
          <a:bodyPr wrap="square" rtlCol="0">
            <a:spAutoFit/>
          </a:bodyPr>
          <a:lstStyle/>
          <a:p>
            <a:r>
              <a:rPr lang="en-US" sz="2800" dirty="0" smtClean="0"/>
              <a:t>First Example:  Pizza Parlor (3</a:t>
            </a:r>
            <a:r>
              <a:rPr lang="en-US" sz="2800" baseline="30000" dirty="0" smtClean="0"/>
              <a:t>rd</a:t>
            </a:r>
            <a:r>
              <a:rPr lang="en-US" sz="2800" dirty="0" smtClean="0"/>
              <a:t> grade)</a:t>
            </a:r>
          </a:p>
          <a:p>
            <a:endParaRPr 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Group Session</a:t>
            </a:r>
            <a:endParaRPr lang="en-US" dirty="0"/>
          </a:p>
        </p:txBody>
      </p:sp>
      <p:sp>
        <p:nvSpPr>
          <p:cNvPr id="3" name="Content Placeholder 2"/>
          <p:cNvSpPr>
            <a:spLocks noGrp="1"/>
          </p:cNvSpPr>
          <p:nvPr>
            <p:ph idx="1"/>
          </p:nvPr>
        </p:nvSpPr>
        <p:spPr>
          <a:xfrm>
            <a:off x="457200" y="1600200"/>
            <a:ext cx="8229600" cy="4530725"/>
          </a:xfrm>
        </p:spPr>
        <p:txBody>
          <a:bodyPr/>
          <a:lstStyle/>
          <a:p>
            <a:pPr>
              <a:spcAft>
                <a:spcPts val="1800"/>
              </a:spcAft>
            </a:pPr>
            <a:r>
              <a:rPr lang="en-US" sz="3600" dirty="0" smtClean="0"/>
              <a:t>Various Community Math Exploration  Lesson Examples:  </a:t>
            </a:r>
          </a:p>
          <a:p>
            <a:pPr lvl="1">
              <a:spcAft>
                <a:spcPts val="600"/>
              </a:spcAft>
            </a:pPr>
            <a:r>
              <a:rPr lang="en-US" sz="3200" dirty="0" smtClean="0"/>
              <a:t>Las </a:t>
            </a:r>
            <a:r>
              <a:rPr lang="en-US" sz="3200" dirty="0" err="1" smtClean="0"/>
              <a:t>Socias</a:t>
            </a:r>
            <a:r>
              <a:rPr lang="en-US" sz="3200" dirty="0" smtClean="0"/>
              <a:t> </a:t>
            </a:r>
            <a:r>
              <a:rPr lang="en-US" sz="3200" dirty="0" err="1" smtClean="0"/>
              <a:t>Tienda</a:t>
            </a:r>
            <a:r>
              <a:rPr lang="en-US" sz="3200" dirty="0" smtClean="0"/>
              <a:t> (3</a:t>
            </a:r>
            <a:r>
              <a:rPr lang="en-US" sz="3200" baseline="30000" dirty="0" smtClean="0"/>
              <a:t>rd</a:t>
            </a:r>
            <a:r>
              <a:rPr lang="en-US" sz="3200" dirty="0" smtClean="0"/>
              <a:t> grade)</a:t>
            </a:r>
          </a:p>
          <a:p>
            <a:pPr lvl="1">
              <a:spcAft>
                <a:spcPts val="600"/>
              </a:spcAft>
            </a:pPr>
            <a:r>
              <a:rPr lang="en-US" sz="3200" dirty="0" smtClean="0"/>
              <a:t>Coastal Drums (Kindergarten)</a:t>
            </a:r>
          </a:p>
          <a:p>
            <a:pPr lvl="1"/>
            <a:r>
              <a:rPr lang="en-US" sz="3200" dirty="0" smtClean="0"/>
              <a:t>Fencing Terminal Park (4</a:t>
            </a:r>
            <a:r>
              <a:rPr lang="en-US" sz="3200" baseline="30000" dirty="0" smtClean="0"/>
              <a:t>th</a:t>
            </a:r>
            <a:r>
              <a:rPr lang="en-US" sz="3200" dirty="0" smtClean="0"/>
              <a:t> grade)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Group Session</a:t>
            </a:r>
            <a:endParaRPr lang="en-US" dirty="0"/>
          </a:p>
        </p:txBody>
      </p:sp>
      <p:sp>
        <p:nvSpPr>
          <p:cNvPr id="3" name="Content Placeholder 2"/>
          <p:cNvSpPr>
            <a:spLocks noGrp="1"/>
          </p:cNvSpPr>
          <p:nvPr>
            <p:ph idx="1"/>
          </p:nvPr>
        </p:nvSpPr>
        <p:spPr>
          <a:xfrm>
            <a:off x="304800" y="1123950"/>
            <a:ext cx="8839200" cy="4610100"/>
          </a:xfrm>
        </p:spPr>
        <p:txBody>
          <a:bodyPr/>
          <a:lstStyle/>
          <a:p>
            <a:pPr>
              <a:buNone/>
            </a:pPr>
            <a:endParaRPr lang="en-US" sz="2200" dirty="0" smtClean="0"/>
          </a:p>
          <a:p>
            <a:pPr>
              <a:spcAft>
                <a:spcPts val="1200"/>
              </a:spcAft>
            </a:pPr>
            <a:r>
              <a:rPr lang="en-US" sz="2200" dirty="0" smtClean="0"/>
              <a:t>Look for </a:t>
            </a:r>
            <a:r>
              <a:rPr lang="en-US" sz="2200" b="1" u="sng" dirty="0" smtClean="0"/>
              <a:t>evidence</a:t>
            </a:r>
            <a:r>
              <a:rPr lang="en-US" sz="2200" dirty="0" smtClean="0"/>
              <a:t> (narratives and lesson plans) of PST’s knowledge about: 1) Mathematics, 2) Children’s mathematical thinking, and 3) Community/Home-based funds of knowledge.</a:t>
            </a:r>
            <a:endParaRPr lang="en-US" sz="2000" dirty="0" smtClean="0"/>
          </a:p>
          <a:p>
            <a:pPr lvl="1"/>
            <a:r>
              <a:rPr lang="en-US" sz="2200" b="1" dirty="0" smtClean="0"/>
              <a:t>How would you describe the connections made among these three knowledge bases?</a:t>
            </a:r>
          </a:p>
          <a:p>
            <a:pPr lvl="1"/>
            <a:endParaRPr lang="en-US" sz="2200" b="1" dirty="0" smtClean="0"/>
          </a:p>
          <a:p>
            <a:pPr lvl="1"/>
            <a:r>
              <a:rPr lang="en-US" sz="2200" b="1" dirty="0" smtClean="0"/>
              <a:t>Given the community walk context the </a:t>
            </a:r>
            <a:r>
              <a:rPr lang="en-US" sz="2200" b="1" dirty="0" err="1" smtClean="0"/>
              <a:t>PSTs</a:t>
            </a:r>
            <a:r>
              <a:rPr lang="en-US" sz="2200" b="1" dirty="0" smtClean="0"/>
              <a:t> examined, what other possible connections might have been made?</a:t>
            </a:r>
          </a:p>
          <a:p>
            <a:pPr lvl="1"/>
            <a:endParaRPr lang="en-US" sz="2200" b="1" dirty="0" smtClean="0"/>
          </a:p>
          <a:p>
            <a:pPr lvl="1">
              <a:spcAft>
                <a:spcPts val="1200"/>
              </a:spcAft>
            </a:pPr>
            <a:r>
              <a:rPr lang="en-US" sz="2200" b="1" dirty="0" smtClean="0"/>
              <a:t>Why might this be an important experience for </a:t>
            </a:r>
            <a:r>
              <a:rPr lang="en-US" sz="2200" b="1" dirty="0" err="1" smtClean="0"/>
              <a:t>PSTs</a:t>
            </a:r>
            <a:r>
              <a:rPr lang="en-US" sz="2200" b="1" dirty="0" smtClean="0"/>
              <a:t> in a k-8 math methods class?</a:t>
            </a:r>
            <a:endParaRPr lang="en-US" sz="2200" dirty="0" smtClean="0"/>
          </a:p>
          <a:p>
            <a:r>
              <a:rPr lang="en-US" sz="2200" dirty="0" smtClean="0"/>
              <a:t>Summarize your discussion on poster paper and prepare to share with group.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Promises and Challenges of CME</a:t>
            </a:r>
            <a:endParaRPr lang="en-US" dirty="0"/>
          </a:p>
        </p:txBody>
      </p:sp>
      <p:sp>
        <p:nvSpPr>
          <p:cNvPr id="3" name="Content Placeholder 2"/>
          <p:cNvSpPr>
            <a:spLocks noGrp="1"/>
          </p:cNvSpPr>
          <p:nvPr>
            <p:ph idx="1"/>
          </p:nvPr>
        </p:nvSpPr>
        <p:spPr>
          <a:xfrm>
            <a:off x="381000" y="1600200"/>
            <a:ext cx="8763000" cy="5029200"/>
          </a:xfrm>
        </p:spPr>
        <p:txBody>
          <a:bodyPr/>
          <a:lstStyle/>
          <a:p>
            <a:pPr>
              <a:spcAft>
                <a:spcPts val="2400"/>
              </a:spcAft>
            </a:pPr>
            <a:r>
              <a:rPr lang="en-US" dirty="0" smtClean="0"/>
              <a:t>Provides opportunities for </a:t>
            </a:r>
            <a:r>
              <a:rPr lang="en-US" dirty="0" err="1" smtClean="0"/>
              <a:t>PSTs</a:t>
            </a:r>
            <a:r>
              <a:rPr lang="en-US" dirty="0" smtClean="0"/>
              <a:t> to engage in </a:t>
            </a:r>
            <a:r>
              <a:rPr lang="en-US" i="1" dirty="0" smtClean="0">
                <a:solidFill>
                  <a:schemeClr val="accent6"/>
                </a:solidFill>
              </a:rPr>
              <a:t>initial practices</a:t>
            </a:r>
            <a:r>
              <a:rPr lang="en-US" dirty="0" smtClean="0">
                <a:solidFill>
                  <a:schemeClr val="accent6"/>
                </a:solidFill>
              </a:rPr>
              <a:t> </a:t>
            </a:r>
            <a:r>
              <a:rPr lang="en-US" dirty="0" smtClean="0"/>
              <a:t>toward making </a:t>
            </a:r>
            <a:r>
              <a:rPr lang="en-US" i="1" dirty="0" smtClean="0">
                <a:solidFill>
                  <a:srgbClr val="E70000"/>
                </a:solidFill>
              </a:rPr>
              <a:t>meaningful connections</a:t>
            </a:r>
            <a:r>
              <a:rPr lang="en-US" dirty="0" smtClean="0"/>
              <a:t> mathematics beyond the classroom </a:t>
            </a:r>
          </a:p>
          <a:p>
            <a:pPr>
              <a:spcAft>
                <a:spcPts val="2400"/>
              </a:spcAft>
            </a:pPr>
            <a:r>
              <a:rPr lang="en-US" dirty="0" smtClean="0"/>
              <a:t>Develops an integrated knowledge base for the teaching practice of lesson planning </a:t>
            </a:r>
          </a:p>
          <a:p>
            <a:r>
              <a:rPr lang="en-US" dirty="0" smtClean="0"/>
              <a:t>Supports awareness of mathematical-community connections in multiple ways </a:t>
            </a:r>
            <a:endParaRPr lang="en-US" sz="2400" dirty="0" smtClean="0"/>
          </a:p>
          <a:p>
            <a:pPr lvl="1"/>
            <a:r>
              <a:rPr lang="en-US" sz="2200" dirty="0" smtClean="0"/>
              <a:t>going beyond math and money</a:t>
            </a:r>
          </a:p>
          <a:p>
            <a:pPr lvl="1"/>
            <a:r>
              <a:rPr lang="en-US" sz="2200" dirty="0" smtClean="0"/>
              <a:t>more nuanced and complex views of both mathematics and communities as resources for teaching and children’s learning</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0"/>
            <a:ext cx="7772400" cy="1143000"/>
          </a:xfrm>
        </p:spPr>
        <p:txBody>
          <a:bodyPr/>
          <a:lstStyle/>
          <a:p>
            <a:r>
              <a:rPr lang="en-US" dirty="0" smtClean="0"/>
              <a:t>Final Reflection: New ways to see math and the community</a:t>
            </a:r>
            <a:endParaRPr lang="en-US" dirty="0"/>
          </a:p>
        </p:txBody>
      </p:sp>
      <p:sp>
        <p:nvSpPr>
          <p:cNvPr id="4" name="TextBox 3"/>
          <p:cNvSpPr txBox="1"/>
          <p:nvPr/>
        </p:nvSpPr>
        <p:spPr>
          <a:xfrm>
            <a:off x="762000" y="1600201"/>
            <a:ext cx="8077200" cy="3539430"/>
          </a:xfrm>
          <a:prstGeom prst="rect">
            <a:avLst/>
          </a:prstGeom>
          <a:noFill/>
        </p:spPr>
        <p:txBody>
          <a:bodyPr wrap="square" rtlCol="0">
            <a:spAutoFit/>
          </a:bodyPr>
          <a:lstStyle/>
          <a:p>
            <a:r>
              <a:rPr lang="en-US" sz="3200" dirty="0" smtClean="0"/>
              <a:t>“I actively looked for numbers in places that I normally would not.  It was easy to spot numbers in the café or the corner store: prices and money.  But in addition, it was fun to think about the angles of the crooked fencing near the school, or the garbage-to-receptacle ratios in People’s Park…”</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0"/>
            <a:ext cx="7772400" cy="1143000"/>
          </a:xfrm>
        </p:spPr>
        <p:txBody>
          <a:bodyPr/>
          <a:lstStyle/>
          <a:p>
            <a:r>
              <a:rPr lang="en-US" dirty="0" smtClean="0"/>
              <a:t>Final Reflection: New ways to see math and the community</a:t>
            </a:r>
            <a:endParaRPr lang="en-US" dirty="0"/>
          </a:p>
        </p:txBody>
      </p:sp>
      <p:sp>
        <p:nvSpPr>
          <p:cNvPr id="4" name="TextBox 3"/>
          <p:cNvSpPr txBox="1"/>
          <p:nvPr/>
        </p:nvSpPr>
        <p:spPr>
          <a:xfrm>
            <a:off x="762000" y="1600201"/>
            <a:ext cx="8077200" cy="5257799"/>
          </a:xfrm>
          <a:prstGeom prst="rect">
            <a:avLst/>
          </a:prstGeom>
          <a:noFill/>
        </p:spPr>
        <p:txBody>
          <a:bodyPr wrap="square" rtlCol="0">
            <a:spAutoFit/>
          </a:bodyPr>
          <a:lstStyle/>
          <a:p>
            <a:r>
              <a:rPr lang="en-US" sz="2800" dirty="0" smtClean="0"/>
              <a:t>“In my past, I have spent a lot of time highlighting the gentrification of the [Neighborhood] to City officials, and espousing the positive qualities of the neighborhood and its residents.  However, this time, with the “math” and “kid” lenses also in focus, I saw new places for justice.  The corner store, with its miles of candy and its spoiled meat from [Big Store Chain], struck me, in particular. It seems to be a place preying upon kids, under the guise of convenience. I’m sure an interesting math lesson exists there.”</a:t>
            </a:r>
          </a:p>
          <a:p>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14400" y="381000"/>
            <a:ext cx="7772400" cy="1143000"/>
          </a:xfrm>
        </p:spPr>
        <p:txBody>
          <a:bodyPr/>
          <a:lstStyle/>
          <a:p>
            <a:pPr algn="r" eaLnBrk="1" hangingPunct="1"/>
            <a:r>
              <a:rPr lang="en-US" dirty="0" smtClean="0"/>
              <a:t>Thank you</a:t>
            </a:r>
          </a:p>
        </p:txBody>
      </p:sp>
      <p:sp>
        <p:nvSpPr>
          <p:cNvPr id="53251" name="Rectangle 3"/>
          <p:cNvSpPr>
            <a:spLocks noGrp="1" noChangeArrowheads="1"/>
          </p:cNvSpPr>
          <p:nvPr>
            <p:ph type="body" idx="1"/>
          </p:nvPr>
        </p:nvSpPr>
        <p:spPr>
          <a:xfrm>
            <a:off x="685800" y="1676400"/>
            <a:ext cx="7772400" cy="4530725"/>
          </a:xfrm>
        </p:spPr>
        <p:txBody>
          <a:bodyPr/>
          <a:lstStyle/>
          <a:p>
            <a:pPr eaLnBrk="1" hangingPunct="1">
              <a:buFont typeface="Wingdings" charset="2"/>
              <a:buNone/>
            </a:pPr>
            <a:endParaRPr lang="en-US" dirty="0" smtClean="0"/>
          </a:p>
          <a:p>
            <a:pPr algn="ctr" eaLnBrk="1" hangingPunct="1">
              <a:buFont typeface="Wingdings" charset="2"/>
              <a:buNone/>
            </a:pPr>
            <a:r>
              <a:rPr lang="en-US" sz="3600" dirty="0" smtClean="0">
                <a:solidFill>
                  <a:schemeClr val="hlink"/>
                </a:solidFill>
              </a:rPr>
              <a:t>Questions?</a:t>
            </a:r>
          </a:p>
          <a:p>
            <a:pPr eaLnBrk="1" hangingPunct="1">
              <a:buFont typeface="Wingdings" charset="2"/>
              <a:buNone/>
            </a:pPr>
            <a:endParaRPr lang="en-US" sz="3600" dirty="0" smtClean="0">
              <a:solidFill>
                <a:schemeClr val="hlink"/>
              </a:solidFill>
            </a:endParaRPr>
          </a:p>
          <a:p>
            <a:pPr algn="ctr" eaLnBrk="1" hangingPunct="1">
              <a:buFont typeface="Wingdings" charset="2"/>
              <a:buNone/>
            </a:pPr>
            <a:r>
              <a:rPr lang="en-US" sz="3600" dirty="0" smtClean="0">
                <a:solidFill>
                  <a:schemeClr val="hlink"/>
                </a:solidFill>
              </a:rPr>
              <a:t>For more information</a:t>
            </a:r>
          </a:p>
          <a:p>
            <a:pPr algn="ctr" eaLnBrk="1" hangingPunct="1">
              <a:buFont typeface="Wingdings" charset="2"/>
              <a:buNone/>
            </a:pPr>
            <a:r>
              <a:rPr lang="en-US" sz="3600" dirty="0" smtClean="0">
                <a:solidFill>
                  <a:schemeClr val="hlink"/>
                </a:solidFill>
              </a:rPr>
              <a:t>TEACH MATH Website:</a:t>
            </a:r>
          </a:p>
          <a:p>
            <a:pPr algn="ctr" eaLnBrk="1" hangingPunct="1">
              <a:buFont typeface="Wingdings" charset="2"/>
              <a:buNone/>
            </a:pPr>
            <a:r>
              <a:rPr lang="en-US" dirty="0" smtClean="0"/>
              <a:t>http://mathconnect.hs.iastate.edu</a:t>
            </a:r>
          </a:p>
        </p:txBody>
      </p:sp>
      <p:sp>
        <p:nvSpPr>
          <p:cNvPr id="5" name="Rectangle 4"/>
          <p:cNvSpPr/>
          <p:nvPr/>
        </p:nvSpPr>
        <p:spPr>
          <a:xfrm>
            <a:off x="304800" y="5791554"/>
            <a:ext cx="7315200" cy="1066446"/>
          </a:xfrm>
          <a:prstGeom prst="rect">
            <a:avLst/>
          </a:prstGeom>
        </p:spPr>
        <p:txBody>
          <a:bodyPr wrap="square">
            <a:spAutoFit/>
          </a:bodyPr>
          <a:lstStyle/>
          <a:p>
            <a:pPr>
              <a:lnSpc>
                <a:spcPct val="90000"/>
              </a:lnSpc>
            </a:pPr>
            <a:endParaRPr lang="en-US" sz="2800" dirty="0" smtClean="0"/>
          </a:p>
          <a:p>
            <a:pPr>
              <a:lnSpc>
                <a:spcPct val="90000"/>
              </a:lnSpc>
            </a:pPr>
            <a:r>
              <a:rPr lang="en-US" sz="2400" dirty="0" smtClean="0"/>
              <a:t>           </a:t>
            </a:r>
            <a:r>
              <a:rPr lang="en-US" sz="1600" dirty="0" smtClean="0"/>
              <a:t>National Science Foundation Award No. </a:t>
            </a:r>
            <a:r>
              <a:rPr lang="en-US" sz="1600" dirty="0" smtClean="0">
                <a:latin typeface="Times New Roman" pitchFamily="124" charset="0"/>
              </a:rPr>
              <a:t>(DRL#1020155)</a:t>
            </a:r>
          </a:p>
          <a:p>
            <a:pPr>
              <a:lnSpc>
                <a:spcPct val="90000"/>
              </a:lnSpc>
            </a:pPr>
            <a:endParaRPr lang="en-US" sz="1600" dirty="0"/>
          </a:p>
        </p:txBody>
      </p:sp>
      <p:pic>
        <p:nvPicPr>
          <p:cNvPr id="6" name="Picture 18" descr="Picture nsf no background logo"/>
          <p:cNvPicPr>
            <a:picLocks noChangeAspect="1" noChangeArrowheads="1"/>
          </p:cNvPicPr>
          <p:nvPr/>
        </p:nvPicPr>
        <p:blipFill>
          <a:blip r:embed="rId3" cstate="print"/>
          <a:srcRect/>
          <a:stretch>
            <a:fillRect/>
          </a:stretch>
        </p:blipFill>
        <p:spPr bwMode="auto">
          <a:xfrm>
            <a:off x="381000" y="5943600"/>
            <a:ext cx="762000" cy="762000"/>
          </a:xfrm>
          <a:prstGeom prst="rect">
            <a:avLst/>
          </a:prstGeom>
          <a:noFill/>
        </p:spPr>
      </p:pic>
      <p:sp>
        <p:nvSpPr>
          <p:cNvPr id="10" name="Rectangle 9"/>
          <p:cNvSpPr/>
          <p:nvPr/>
        </p:nvSpPr>
        <p:spPr>
          <a:xfrm>
            <a:off x="685800" y="0"/>
            <a:ext cx="1981200" cy="1477328"/>
          </a:xfrm>
          <a:prstGeom prst="rect">
            <a:avLst/>
          </a:prstGeom>
        </p:spPr>
        <p:txBody>
          <a:bodyPr wrap="square">
            <a:spAutoFit/>
          </a:bodyPr>
          <a:lstStyle/>
          <a:p>
            <a:r>
              <a:rPr lang="en-US" dirty="0" smtClean="0">
                <a:solidFill>
                  <a:srgbClr val="CC0000"/>
                </a:solidFill>
              </a:rPr>
              <a:t>T</a:t>
            </a:r>
            <a:r>
              <a:rPr lang="en-US" dirty="0" smtClean="0">
                <a:solidFill>
                  <a:schemeClr val="tx2">
                    <a:lumMod val="75000"/>
                  </a:schemeClr>
                </a:solidFill>
              </a:rPr>
              <a:t>eachers</a:t>
            </a:r>
          </a:p>
          <a:p>
            <a:r>
              <a:rPr lang="en-US" dirty="0" smtClean="0">
                <a:solidFill>
                  <a:srgbClr val="CC0000"/>
                </a:solidFill>
              </a:rPr>
              <a:t>E</a:t>
            </a:r>
            <a:r>
              <a:rPr lang="en-US" dirty="0" smtClean="0">
                <a:solidFill>
                  <a:schemeClr val="tx2">
                    <a:lumMod val="75000"/>
                  </a:schemeClr>
                </a:solidFill>
              </a:rPr>
              <a:t>mpowered to</a:t>
            </a:r>
          </a:p>
          <a:p>
            <a:r>
              <a:rPr lang="en-US" dirty="0" smtClean="0">
                <a:solidFill>
                  <a:srgbClr val="CC0000"/>
                </a:solidFill>
              </a:rPr>
              <a:t>A</a:t>
            </a:r>
            <a:r>
              <a:rPr lang="en-US" dirty="0" smtClean="0">
                <a:solidFill>
                  <a:schemeClr val="tx2">
                    <a:lumMod val="75000"/>
                  </a:schemeClr>
                </a:solidFill>
              </a:rPr>
              <a:t>dvance</a:t>
            </a:r>
          </a:p>
          <a:p>
            <a:r>
              <a:rPr lang="en-US" dirty="0" err="1" smtClean="0">
                <a:solidFill>
                  <a:srgbClr val="CC0000"/>
                </a:solidFill>
              </a:rPr>
              <a:t>CH</a:t>
            </a:r>
            <a:r>
              <a:rPr lang="en-US" dirty="0" err="1" smtClean="0">
                <a:solidFill>
                  <a:schemeClr val="tx2">
                    <a:lumMod val="75000"/>
                  </a:schemeClr>
                </a:solidFill>
              </a:rPr>
              <a:t>ange</a:t>
            </a:r>
            <a:r>
              <a:rPr lang="en-US" dirty="0" smtClean="0">
                <a:solidFill>
                  <a:schemeClr val="tx2">
                    <a:lumMod val="75000"/>
                  </a:schemeClr>
                </a:solidFill>
              </a:rPr>
              <a:t> in</a:t>
            </a:r>
          </a:p>
          <a:p>
            <a:r>
              <a:rPr lang="en-US" dirty="0" err="1" smtClean="0">
                <a:solidFill>
                  <a:srgbClr val="CC0000"/>
                </a:solidFill>
              </a:rPr>
              <a:t>MATH</a:t>
            </a:r>
            <a:r>
              <a:rPr lang="en-US" dirty="0" err="1" smtClean="0">
                <a:solidFill>
                  <a:schemeClr val="tx2">
                    <a:lumMod val="75000"/>
                  </a:schemeClr>
                </a:solidFill>
              </a:rPr>
              <a:t>ematics</a:t>
            </a:r>
            <a:endParaRPr lang="en-US"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Overview of Session</a:t>
            </a:r>
          </a:p>
        </p:txBody>
      </p:sp>
      <p:sp>
        <p:nvSpPr>
          <p:cNvPr id="16387" name="Rectangle 3"/>
          <p:cNvSpPr>
            <a:spLocks noGrp="1" noChangeArrowheads="1"/>
          </p:cNvSpPr>
          <p:nvPr>
            <p:ph type="body" idx="1"/>
          </p:nvPr>
        </p:nvSpPr>
        <p:spPr>
          <a:xfrm>
            <a:off x="914400" y="1600200"/>
            <a:ext cx="7924800" cy="4495800"/>
          </a:xfrm>
        </p:spPr>
        <p:txBody>
          <a:bodyPr/>
          <a:lstStyle/>
          <a:p>
            <a:pPr eaLnBrk="1" hangingPunct="1"/>
            <a:r>
              <a:rPr lang="en-US" sz="2400" i="1" dirty="0" smtClean="0">
                <a:ea typeface="ＭＳ Ｐゴシック" pitchFamily="28" charset="-128"/>
              </a:rPr>
              <a:t>TEACH MATH</a:t>
            </a:r>
            <a:r>
              <a:rPr lang="en-US" sz="2400" dirty="0" smtClean="0">
                <a:ea typeface="ＭＳ Ｐゴシック" pitchFamily="28" charset="-128"/>
              </a:rPr>
              <a:t> Project: Goals, Research Settings, and Research Question</a:t>
            </a:r>
          </a:p>
          <a:p>
            <a:pPr eaLnBrk="1" hangingPunct="1">
              <a:buNone/>
            </a:pPr>
            <a:endParaRPr lang="en-US" sz="1600" dirty="0" smtClean="0">
              <a:ea typeface="ＭＳ Ｐゴシック" pitchFamily="28" charset="-128"/>
            </a:endParaRPr>
          </a:p>
          <a:p>
            <a:pPr eaLnBrk="1" hangingPunct="1"/>
            <a:r>
              <a:rPr lang="en-US" sz="2400" dirty="0" smtClean="0">
                <a:ea typeface="ＭＳ Ｐゴシック" pitchFamily="28" charset="-128"/>
              </a:rPr>
              <a:t>Conjectured Learning Trajectory for Pre-service and Early Career Teachers </a:t>
            </a:r>
          </a:p>
          <a:p>
            <a:pPr eaLnBrk="1" hangingPunct="1">
              <a:buNone/>
            </a:pPr>
            <a:endParaRPr lang="en-US" sz="1600" dirty="0" smtClean="0">
              <a:ea typeface="ＭＳ Ｐゴシック" pitchFamily="28" charset="-128"/>
            </a:endParaRPr>
          </a:p>
          <a:p>
            <a:pPr eaLnBrk="1" hangingPunct="1"/>
            <a:r>
              <a:rPr lang="en-US" sz="2400" dirty="0" smtClean="0">
                <a:ea typeface="ＭＳ Ｐゴシック" pitchFamily="28" charset="-128"/>
              </a:rPr>
              <a:t>Community Mathematics Exploration Module</a:t>
            </a:r>
          </a:p>
          <a:p>
            <a:pPr eaLnBrk="1" hangingPunct="1">
              <a:buNone/>
            </a:pPr>
            <a:endParaRPr lang="en-US" sz="1600" dirty="0" smtClean="0">
              <a:ea typeface="ＭＳ Ｐゴシック" pitchFamily="28" charset="-128"/>
            </a:endParaRPr>
          </a:p>
          <a:p>
            <a:pPr eaLnBrk="1" hangingPunct="1"/>
            <a:r>
              <a:rPr lang="en-US" sz="2400" dirty="0" smtClean="0">
                <a:ea typeface="ＭＳ Ｐゴシック" pitchFamily="28" charset="-128"/>
              </a:rPr>
              <a:t>Work Groups: Analyzing CME math lessons</a:t>
            </a:r>
          </a:p>
          <a:p>
            <a:pPr eaLnBrk="1" hangingPunct="1">
              <a:buNone/>
            </a:pPr>
            <a:endParaRPr lang="en-US" sz="1600" dirty="0" smtClean="0">
              <a:ea typeface="ＭＳ Ｐゴシック" pitchFamily="28" charset="-128"/>
            </a:endParaRPr>
          </a:p>
          <a:p>
            <a:pPr eaLnBrk="1" hangingPunct="1"/>
            <a:r>
              <a:rPr lang="en-US" sz="2400" dirty="0" smtClean="0">
                <a:ea typeface="ＭＳ Ｐゴシック" pitchFamily="28" charset="-128"/>
              </a:rPr>
              <a:t>Concluding Discussion</a:t>
            </a:r>
          </a:p>
          <a:p>
            <a:pPr eaLnBrk="1" hangingPunct="1"/>
            <a:endParaRPr lang="en-US" sz="2000" b="1" dirty="0" smtClean="0">
              <a:solidFill>
                <a:schemeClr val="folHlink"/>
              </a:solidFill>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 MATH Project Goals</a:t>
            </a:r>
            <a:endParaRPr lang="en-US" dirty="0"/>
          </a:p>
        </p:txBody>
      </p:sp>
      <p:sp>
        <p:nvSpPr>
          <p:cNvPr id="3" name="Content Placeholder 2"/>
          <p:cNvSpPr>
            <a:spLocks noGrp="1"/>
          </p:cNvSpPr>
          <p:nvPr>
            <p:ph idx="1"/>
          </p:nvPr>
        </p:nvSpPr>
        <p:spPr>
          <a:xfrm>
            <a:off x="914400" y="1600200"/>
            <a:ext cx="7772400" cy="5105400"/>
          </a:xfrm>
        </p:spPr>
        <p:txBody>
          <a:bodyPr/>
          <a:lstStyle/>
          <a:p>
            <a:pPr eaLnBrk="1" hangingPunct="1">
              <a:lnSpc>
                <a:spcPct val="90000"/>
              </a:lnSpc>
            </a:pPr>
            <a:r>
              <a:rPr lang="en-US" sz="2400" dirty="0" smtClean="0">
                <a:ea typeface="ＭＳ Ｐゴシック" pitchFamily="28" charset="-128"/>
              </a:rPr>
              <a:t>To collaborate across multiple sites to design, refine, and study instructional modules for preK-8 mathematics methods courses that explicitly develop PSTs’ competencies related to mathematics, children’s mathematical thinking and children’s community/cultural/linguistic funds of knowledge.</a:t>
            </a:r>
          </a:p>
          <a:p>
            <a:pPr eaLnBrk="1" hangingPunct="1">
              <a:lnSpc>
                <a:spcPct val="90000"/>
              </a:lnSpc>
            </a:pPr>
            <a:endParaRPr lang="en-US" sz="2400" dirty="0" smtClean="0">
              <a:ea typeface="ＭＳ Ｐゴシック" pitchFamily="28" charset="-128"/>
            </a:endParaRPr>
          </a:p>
          <a:p>
            <a:pPr eaLnBrk="1" hangingPunct="1">
              <a:lnSpc>
                <a:spcPct val="90000"/>
              </a:lnSpc>
            </a:pPr>
            <a:r>
              <a:rPr lang="en-US" sz="2400" dirty="0" smtClean="0">
                <a:ea typeface="ＭＳ Ｐゴシック" pitchFamily="28" charset="-128"/>
              </a:rPr>
              <a:t>To better understand the development of PSTs’ knowledge, beliefs, dispositions and practices related to </a:t>
            </a:r>
            <a:r>
              <a:rPr lang="en-US" sz="2400" i="1" dirty="0" smtClean="0">
                <a:solidFill>
                  <a:schemeClr val="accent6">
                    <a:lumMod val="75000"/>
                  </a:schemeClr>
                </a:solidFill>
                <a:ea typeface="ＭＳ Ｐゴシック" pitchFamily="28" charset="-128"/>
              </a:rPr>
              <a:t>connecting children’s multiple mathematical funds of knowledge</a:t>
            </a:r>
            <a:r>
              <a:rPr lang="en-US" sz="2400" dirty="0" smtClean="0">
                <a:solidFill>
                  <a:schemeClr val="accent6">
                    <a:lumMod val="75000"/>
                  </a:schemeClr>
                </a:solidFill>
                <a:ea typeface="ＭＳ Ｐゴシック" pitchFamily="28" charset="-128"/>
              </a:rPr>
              <a:t> </a:t>
            </a:r>
            <a:r>
              <a:rPr lang="en-US" sz="2400" dirty="0" smtClean="0">
                <a:ea typeface="ＭＳ Ｐゴシック" pitchFamily="28" charset="-128"/>
              </a:rPr>
              <a:t>in instruction</a:t>
            </a:r>
          </a:p>
          <a:p>
            <a:pPr eaLnBrk="1" hangingPunct="1">
              <a:lnSpc>
                <a:spcPct val="90000"/>
              </a:lnSpc>
            </a:pPr>
            <a:endParaRPr lang="en-US" sz="2400" dirty="0" smtClean="0">
              <a:ea typeface="ＭＳ Ｐゴシック" pitchFamily="28" charset="-128"/>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381000" y="1524000"/>
            <a:ext cx="8763000" cy="5334000"/>
          </a:xfrm>
        </p:spPr>
        <p:txBody>
          <a:bodyPr/>
          <a:lstStyle/>
          <a:p>
            <a:pPr eaLnBrk="1" hangingPunct="1">
              <a:lnSpc>
                <a:spcPct val="90000"/>
              </a:lnSpc>
            </a:pPr>
            <a:r>
              <a:rPr lang="en-US" dirty="0" smtClean="0">
                <a:ea typeface="ＭＳ Ｐゴシック" pitchFamily="28" charset="-128"/>
              </a:rPr>
              <a:t>Urban </a:t>
            </a:r>
          </a:p>
          <a:p>
            <a:pPr lvl="1" eaLnBrk="1" hangingPunct="1">
              <a:lnSpc>
                <a:spcPct val="90000"/>
              </a:lnSpc>
            </a:pPr>
            <a:r>
              <a:rPr lang="en-US" sz="2400" dirty="0" smtClean="0">
                <a:ea typeface="ＭＳ Ｐゴシック" pitchFamily="28" charset="-128"/>
              </a:rPr>
              <a:t>J. Aguirre: University of Washington Tacoma</a:t>
            </a:r>
          </a:p>
          <a:p>
            <a:pPr lvl="1" eaLnBrk="1" hangingPunct="1">
              <a:lnSpc>
                <a:spcPct val="90000"/>
              </a:lnSpc>
            </a:pPr>
            <a:r>
              <a:rPr lang="en-US" sz="2400" dirty="0" smtClean="0">
                <a:ea typeface="ＭＳ Ｐゴシック" pitchFamily="28" charset="-128"/>
              </a:rPr>
              <a:t>M. Foote: Queens College, CUNY</a:t>
            </a:r>
          </a:p>
          <a:p>
            <a:pPr eaLnBrk="1" hangingPunct="1">
              <a:lnSpc>
                <a:spcPct val="90000"/>
              </a:lnSpc>
            </a:pPr>
            <a:r>
              <a:rPr lang="en-US" dirty="0" smtClean="0">
                <a:ea typeface="ＭＳ Ｐゴシック" pitchFamily="28" charset="-128"/>
              </a:rPr>
              <a:t>Mixture of Urban, Suburban, and Rural</a:t>
            </a:r>
          </a:p>
          <a:p>
            <a:pPr lvl="1" eaLnBrk="1" hangingPunct="1">
              <a:lnSpc>
                <a:spcPct val="90000"/>
              </a:lnSpc>
            </a:pPr>
            <a:r>
              <a:rPr lang="en-US" sz="2400" dirty="0" smtClean="0">
                <a:ea typeface="ＭＳ Ｐゴシック" pitchFamily="28" charset="-128"/>
              </a:rPr>
              <a:t>C. Drake: Iowa State University</a:t>
            </a:r>
          </a:p>
          <a:p>
            <a:pPr lvl="1" eaLnBrk="1" hangingPunct="1">
              <a:lnSpc>
                <a:spcPct val="90000"/>
              </a:lnSpc>
            </a:pPr>
            <a:r>
              <a:rPr lang="en-US" sz="2400" dirty="0" smtClean="0">
                <a:ea typeface="ＭＳ Ｐゴシック" pitchFamily="28" charset="-128"/>
              </a:rPr>
              <a:t>A. Roth McDuffie: Washington State University Tri-Cities</a:t>
            </a:r>
          </a:p>
          <a:p>
            <a:pPr eaLnBrk="1" hangingPunct="1">
              <a:lnSpc>
                <a:spcPct val="90000"/>
              </a:lnSpc>
            </a:pPr>
            <a:r>
              <a:rPr lang="en-US" dirty="0" smtClean="0">
                <a:ea typeface="ＭＳ Ｐゴシック" pitchFamily="28" charset="-128"/>
              </a:rPr>
              <a:t>Suburban</a:t>
            </a:r>
          </a:p>
          <a:p>
            <a:pPr lvl="1" eaLnBrk="1" hangingPunct="1">
              <a:lnSpc>
                <a:spcPct val="90000"/>
              </a:lnSpc>
            </a:pPr>
            <a:r>
              <a:rPr lang="en-US" sz="2400" dirty="0" smtClean="0">
                <a:ea typeface="ＭＳ Ｐゴシック" pitchFamily="28" charset="-128"/>
              </a:rPr>
              <a:t>T. Bartell: University of Delaware</a:t>
            </a:r>
          </a:p>
          <a:p>
            <a:pPr eaLnBrk="1" hangingPunct="1">
              <a:lnSpc>
                <a:spcPct val="90000"/>
              </a:lnSpc>
            </a:pPr>
            <a:r>
              <a:rPr lang="en-US" dirty="0" smtClean="0">
                <a:ea typeface="ＭＳ Ｐゴシック" pitchFamily="28" charset="-128"/>
              </a:rPr>
              <a:t>Borderlands</a:t>
            </a:r>
          </a:p>
          <a:p>
            <a:pPr lvl="1" eaLnBrk="1" hangingPunct="1">
              <a:lnSpc>
                <a:spcPct val="90000"/>
              </a:lnSpc>
            </a:pPr>
            <a:r>
              <a:rPr lang="en-US" sz="2400" dirty="0" smtClean="0">
                <a:ea typeface="ＭＳ Ｐゴシック" pitchFamily="28" charset="-128"/>
              </a:rPr>
              <a:t>E. Turner: University of Arizona</a:t>
            </a:r>
          </a:p>
          <a:p>
            <a:pPr lvl="1" eaLnBrk="1" hangingPunct="1">
              <a:lnSpc>
                <a:spcPct val="90000"/>
              </a:lnSpc>
            </a:pPr>
            <a:endParaRPr lang="en-US" sz="2400" dirty="0" smtClean="0">
              <a:ea typeface="ＭＳ Ｐゴシック" pitchFamily="28" charset="-128"/>
            </a:endParaRPr>
          </a:p>
          <a:p>
            <a:pPr lvl="1" eaLnBrk="1" hangingPunct="1">
              <a:lnSpc>
                <a:spcPct val="90000"/>
              </a:lnSpc>
              <a:buNone/>
            </a:pPr>
            <a:r>
              <a:rPr lang="en-US" sz="1600" i="1" dirty="0" smtClean="0">
                <a:ea typeface="ＭＳ Ｐゴシック" pitchFamily="28" charset="-128"/>
              </a:rPr>
              <a:t>* Note: Primary collaborators are named for each site, but many others contribute from these sites.</a:t>
            </a:r>
            <a:endParaRPr lang="en-US" sz="1600" dirty="0" smtClean="0">
              <a:ea typeface="ＭＳ Ｐゴシック" pitchFamily="28" charset="-128"/>
            </a:endParaRPr>
          </a:p>
          <a:p>
            <a:pPr lvl="1" eaLnBrk="1" hangingPunct="1">
              <a:lnSpc>
                <a:spcPct val="90000"/>
              </a:lnSpc>
              <a:buFont typeface="Verdana" pitchFamily="34" charset="0"/>
              <a:buNone/>
            </a:pPr>
            <a:r>
              <a:rPr lang="en-US" dirty="0" smtClean="0">
                <a:ea typeface="ＭＳ Ｐゴシック" pitchFamily="28" charset="-128"/>
              </a:rPr>
              <a:t>	</a:t>
            </a:r>
            <a:r>
              <a:rPr lang="en-US" sz="2000" i="1" dirty="0" smtClean="0">
                <a:ea typeface="ＭＳ Ｐゴシック" pitchFamily="28" charset="-128"/>
              </a:rPr>
              <a:t>	</a:t>
            </a:r>
          </a:p>
          <a:p>
            <a:pPr lvl="1" eaLnBrk="1" hangingPunct="1">
              <a:lnSpc>
                <a:spcPct val="90000"/>
              </a:lnSpc>
            </a:pPr>
            <a:endParaRPr lang="en-US" dirty="0" smtClean="0">
              <a:ea typeface="ＭＳ Ｐゴシック" pitchFamily="28" charset="-128"/>
            </a:endParaRPr>
          </a:p>
        </p:txBody>
      </p:sp>
      <p:sp>
        <p:nvSpPr>
          <p:cNvPr id="3" name="Title 2"/>
          <p:cNvSpPr>
            <a:spLocks noGrp="1"/>
          </p:cNvSpPr>
          <p:nvPr>
            <p:ph type="title"/>
          </p:nvPr>
        </p:nvSpPr>
        <p:spPr/>
        <p:txBody>
          <a:bodyPr>
            <a:normAutofit fontScale="90000"/>
            <a:scene3d>
              <a:camera prst="orthographicFront"/>
              <a:lightRig rig="soft" dir="t"/>
            </a:scene3d>
            <a:sp3d prstMaterial="softEdge">
              <a:bevelT w="25400" h="25400"/>
            </a:sp3d>
          </a:bodyPr>
          <a:lstStyle/>
          <a:p>
            <a:pPr eaLnBrk="1" fontAlgn="auto" hangingPunct="1">
              <a:spcAft>
                <a:spcPts val="0"/>
              </a:spcAft>
              <a:defRPr/>
            </a:pPr>
            <a:r>
              <a:rPr lang="en-US" dirty="0" smtClean="0">
                <a:ea typeface="+mj-ea"/>
                <a:cs typeface="+mj-cs"/>
              </a:rPr>
              <a:t>Diverse Range of Teaching Contexts Among Collaborators*</a:t>
            </a:r>
            <a:endParaRPr lang="en-US" dirty="0">
              <a:ea typeface="+mj-ea"/>
              <a:cs typeface="+mj-cs"/>
            </a:endParaRPr>
          </a:p>
        </p:txBody>
      </p:sp>
      <p:sp>
        <p:nvSpPr>
          <p:cNvPr id="10244" name="Slide Number Placeholder 3"/>
          <p:cNvSpPr>
            <a:spLocks noGrp="1"/>
          </p:cNvSpPr>
          <p:nvPr>
            <p:ph type="sldNum" sz="quarter" idx="12"/>
          </p:nvPr>
        </p:nvSpPr>
        <p:spPr bwMode="auto">
          <a:noFill/>
          <a:ln>
            <a:miter lim="800000"/>
            <a:headEnd/>
            <a:tailEnd/>
          </a:ln>
        </p:spPr>
        <p:txBody>
          <a:bodyPr/>
          <a:lstStyle/>
          <a:p>
            <a:fld id="{153A9122-BF7B-40B1-9AB4-385AE7CF16A7}" type="slidenum">
              <a:rPr lang="en-US" smtClean="0">
                <a:latin typeface="Arial" charset="0"/>
                <a:ea typeface="ＭＳ Ｐゴシック" pitchFamily="28" charset="-128"/>
              </a:rPr>
              <a:pPr/>
              <a:t>4</a:t>
            </a:fld>
            <a:endParaRPr lang="en-US" smtClean="0">
              <a:latin typeface="Arial" charset="0"/>
              <a:ea typeface="ＭＳ Ｐゴシック" pitchFamily="28"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Research Question</a:t>
            </a:r>
          </a:p>
        </p:txBody>
      </p:sp>
      <p:sp>
        <p:nvSpPr>
          <p:cNvPr id="20483" name="Rectangle 3"/>
          <p:cNvSpPr>
            <a:spLocks noGrp="1" noChangeArrowheads="1"/>
          </p:cNvSpPr>
          <p:nvPr>
            <p:ph type="body" idx="1"/>
          </p:nvPr>
        </p:nvSpPr>
        <p:spPr>
          <a:xfrm>
            <a:off x="533400" y="1524000"/>
            <a:ext cx="8610600" cy="4648200"/>
          </a:xfrm>
        </p:spPr>
        <p:txBody>
          <a:bodyPr/>
          <a:lstStyle/>
          <a:p>
            <a:pPr eaLnBrk="1" hangingPunct="1">
              <a:buFont typeface="Wingdings" charset="2"/>
              <a:buNone/>
            </a:pPr>
            <a:endParaRPr lang="en-US" dirty="0" smtClean="0"/>
          </a:p>
          <a:p>
            <a:pPr eaLnBrk="1" hangingPunct="1">
              <a:buFont typeface="Wingdings" charset="2"/>
              <a:buNone/>
            </a:pPr>
            <a:r>
              <a:rPr lang="en-US" dirty="0" smtClean="0"/>
              <a:t>	</a:t>
            </a:r>
            <a:r>
              <a:rPr lang="en-US" sz="3200" dirty="0" smtClean="0"/>
              <a:t>What changes do we notice in </a:t>
            </a:r>
            <a:r>
              <a:rPr lang="en-US" sz="3200" dirty="0" err="1" smtClean="0"/>
              <a:t>PSTs</a:t>
            </a:r>
            <a:r>
              <a:rPr lang="en-US" sz="3200" dirty="0" smtClean="0"/>
              <a:t>’ knowledge, beliefs, dispositions, and practices related to integrating children’s mathematical thinking and their home and community-based funds of knowledge in mathematics instruction?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Theoretical Perspectives</a:t>
            </a:r>
          </a:p>
        </p:txBody>
      </p:sp>
      <p:sp>
        <p:nvSpPr>
          <p:cNvPr id="22531" name="Rectangle 3"/>
          <p:cNvSpPr>
            <a:spLocks noGrp="1" noChangeArrowheads="1"/>
          </p:cNvSpPr>
          <p:nvPr>
            <p:ph type="body" idx="1"/>
          </p:nvPr>
        </p:nvSpPr>
        <p:spPr/>
        <p:txBody>
          <a:bodyPr/>
          <a:lstStyle/>
          <a:p>
            <a:pPr eaLnBrk="1" hangingPunct="1"/>
            <a:r>
              <a:rPr lang="en-US" dirty="0" smtClean="0"/>
              <a:t>Teacher learning as situated social practice</a:t>
            </a:r>
          </a:p>
          <a:p>
            <a:pPr algn="r" eaLnBrk="1" hangingPunct="1">
              <a:buFont typeface="Wingdings" charset="2"/>
              <a:buNone/>
            </a:pPr>
            <a:r>
              <a:rPr lang="en-US" sz="2000" dirty="0" smtClean="0"/>
              <a:t>(Lave &amp; Wenger, 1991)</a:t>
            </a:r>
          </a:p>
          <a:p>
            <a:pPr algn="r" eaLnBrk="1" hangingPunct="1">
              <a:buFont typeface="Wingdings" charset="2"/>
              <a:buNone/>
            </a:pPr>
            <a:endParaRPr lang="en-US" sz="2000" dirty="0" smtClean="0"/>
          </a:p>
          <a:p>
            <a:pPr eaLnBrk="1" hangingPunct="1"/>
            <a:r>
              <a:rPr lang="en-US" dirty="0" smtClean="0"/>
              <a:t>PST learning as process of identity development </a:t>
            </a:r>
          </a:p>
          <a:p>
            <a:pPr algn="r" eaLnBrk="1" hangingPunct="1">
              <a:buFont typeface="Wingdings" charset="2"/>
              <a:buNone/>
            </a:pPr>
            <a:r>
              <a:rPr lang="en-US" sz="2000" dirty="0" smtClean="0"/>
              <a:t>(Wenger, 1998)</a:t>
            </a:r>
          </a:p>
          <a:p>
            <a:pPr algn="r" eaLnBrk="1" hangingPunct="1">
              <a:buFont typeface="Wingdings" charset="2"/>
              <a:buNone/>
            </a:pPr>
            <a:endParaRPr lang="en-US" sz="2000" dirty="0" smtClean="0"/>
          </a:p>
          <a:p>
            <a:pPr eaLnBrk="1" hangingPunct="1"/>
            <a:r>
              <a:rPr lang="en-US" dirty="0" smtClean="0"/>
              <a:t>PSTs move along a trajectory toward becoming mathematics teachers</a:t>
            </a:r>
            <a:endParaRPr lang="en-US" sz="1500" dirty="0" smtClean="0"/>
          </a:p>
          <a:p>
            <a:pPr eaLnBrk="1" hangingPunct="1"/>
            <a:endParaRPr lang="en-US" dirty="0" smtClean="0">
              <a:solidFill>
                <a:schemeClr val="hlink"/>
              </a:solidFill>
            </a:endParaRPr>
          </a:p>
        </p:txBody>
      </p:sp>
      <p:sp>
        <p:nvSpPr>
          <p:cNvPr id="4" name="TextBox 3"/>
          <p:cNvSpPr txBox="1"/>
          <p:nvPr/>
        </p:nvSpPr>
        <p:spPr>
          <a:xfrm>
            <a:off x="5867400" y="5562601"/>
            <a:ext cx="3276600" cy="369332"/>
          </a:xfrm>
          <a:prstGeom prst="rect">
            <a:avLst/>
          </a:prstGeom>
          <a:noFill/>
        </p:spPr>
        <p:txBody>
          <a:bodyPr wrap="square" rtlCol="0">
            <a:spAutoFit/>
          </a:bodyPr>
          <a:lstStyle/>
          <a:p>
            <a:r>
              <a:rPr lang="en-US" dirty="0" smtClean="0"/>
              <a:t>Simon (1995); Mason (2008)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44"/>
          <p:cNvSpPr>
            <a:spLocks noChangeShapeType="1"/>
          </p:cNvSpPr>
          <p:nvPr/>
        </p:nvSpPr>
        <p:spPr bwMode="auto">
          <a:xfrm>
            <a:off x="5808874" y="4030830"/>
            <a:ext cx="97340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9939" name="Line 45"/>
          <p:cNvSpPr>
            <a:spLocks noChangeShapeType="1"/>
          </p:cNvSpPr>
          <p:nvPr/>
        </p:nvSpPr>
        <p:spPr bwMode="auto">
          <a:xfrm>
            <a:off x="295153" y="6324600"/>
            <a:ext cx="8553693"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2" name="Text Box 38"/>
          <p:cNvSpPr txBox="1">
            <a:spLocks noChangeArrowheads="1"/>
          </p:cNvSpPr>
          <p:nvPr/>
        </p:nvSpPr>
        <p:spPr bwMode="auto">
          <a:xfrm>
            <a:off x="3701110" y="5069728"/>
            <a:ext cx="866100" cy="477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Cambria" pitchFamily="-112" charset="0"/>
                <a:ea typeface="Times New Roman" pitchFamily="-112" charset="0"/>
              </a:rPr>
              <a:t>Emergent </a:t>
            </a:r>
            <a:endParaRPr kumimoji="0" lang="en-US" sz="1000" b="1" i="0" u="none" strike="noStrike" cap="none" normalizeH="0" baseline="0" dirty="0">
              <a:ln>
                <a:noFill/>
              </a:ln>
              <a:solidFill>
                <a:schemeClr val="tx1"/>
              </a:solidFill>
              <a:effectLst/>
              <a:latin typeface="Times New Roman" pitchFamily="-112" charset="0"/>
              <a:ea typeface="Times New Roman" pitchFamily="-112" charset="0"/>
            </a:endParaRPr>
          </a:p>
        </p:txBody>
      </p:sp>
      <p:sp>
        <p:nvSpPr>
          <p:cNvPr id="39941" name="Line 42"/>
          <p:cNvSpPr>
            <a:spLocks noChangeShapeType="1"/>
          </p:cNvSpPr>
          <p:nvPr/>
        </p:nvSpPr>
        <p:spPr bwMode="auto">
          <a:xfrm>
            <a:off x="4321942" y="4737468"/>
            <a:ext cx="106154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 name="AutoShape 30"/>
          <p:cNvSpPr>
            <a:spLocks noChangeArrowheads="1"/>
          </p:cNvSpPr>
          <p:nvPr/>
        </p:nvSpPr>
        <p:spPr bwMode="auto">
          <a:xfrm>
            <a:off x="3325544" y="2519280"/>
            <a:ext cx="3029434" cy="3229008"/>
          </a:xfrm>
          <a:prstGeom prst="triangle">
            <a:avLst>
              <a:gd name="adj"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AutoShape 37"/>
          <p:cNvSpPr>
            <a:spLocks noChangeArrowheads="1"/>
          </p:cNvSpPr>
          <p:nvPr/>
        </p:nvSpPr>
        <p:spPr bwMode="auto">
          <a:xfrm>
            <a:off x="3597637" y="4372450"/>
            <a:ext cx="1025141" cy="1165251"/>
          </a:xfrm>
          <a:prstGeom prst="triangle">
            <a:avLst>
              <a:gd name="adj"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AutoShape 39"/>
          <p:cNvSpPr>
            <a:spLocks noChangeArrowheads="1"/>
          </p:cNvSpPr>
          <p:nvPr/>
        </p:nvSpPr>
        <p:spPr bwMode="auto">
          <a:xfrm>
            <a:off x="5115228" y="4381809"/>
            <a:ext cx="1025141" cy="1165251"/>
          </a:xfrm>
          <a:prstGeom prst="triangle">
            <a:avLst>
              <a:gd name="adj"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Text Box 41"/>
          <p:cNvSpPr txBox="1">
            <a:spLocks noChangeArrowheads="1"/>
          </p:cNvSpPr>
          <p:nvPr/>
        </p:nvSpPr>
        <p:spPr bwMode="auto">
          <a:xfrm>
            <a:off x="5181600" y="5105400"/>
            <a:ext cx="866100" cy="477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Cambria" pitchFamily="-112" charset="0"/>
                <a:ea typeface="Times New Roman" pitchFamily="-112" charset="0"/>
              </a:rPr>
              <a:t>Meaningful </a:t>
            </a:r>
            <a:endParaRPr kumimoji="0" lang="en-US" sz="1000" b="1" i="0" u="none" strike="noStrike" cap="none" normalizeH="0" baseline="0" dirty="0">
              <a:ln>
                <a:noFill/>
              </a:ln>
              <a:solidFill>
                <a:schemeClr val="tx1"/>
              </a:solidFill>
              <a:effectLst/>
              <a:latin typeface="Times New Roman" pitchFamily="-112" charset="0"/>
              <a:ea typeface="Times New Roman" pitchFamily="-112" charset="0"/>
            </a:endParaRPr>
          </a:p>
        </p:txBody>
      </p:sp>
      <p:sp>
        <p:nvSpPr>
          <p:cNvPr id="6" name="Text Box 28"/>
          <p:cNvSpPr txBox="1">
            <a:spLocks noChangeArrowheads="1"/>
          </p:cNvSpPr>
          <p:nvPr/>
        </p:nvSpPr>
        <p:spPr bwMode="auto">
          <a:xfrm>
            <a:off x="7010400" y="4114800"/>
            <a:ext cx="1339389" cy="14273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Cambria" pitchFamily="-112" charset="0"/>
                <a:ea typeface="Times New Roman" pitchFamily="-112" charset="0"/>
              </a:rPr>
              <a:t>Incorporating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Cambria" pitchFamily="-112" charset="0"/>
                <a:ea typeface="Times New Roman" pitchFamily="-112" charset="0"/>
              </a:rPr>
              <a:t>multiple  mathematical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Cambria" pitchFamily="-112" charset="0"/>
                <a:ea typeface="Times New Roman" pitchFamily="-112" charset="0"/>
              </a:rPr>
              <a:t>knowledge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Cambria" pitchFamily="-112" charset="0"/>
                <a:ea typeface="Times New Roman" pitchFamily="-112" charset="0"/>
              </a:rPr>
              <a:t>bases in instruction</a:t>
            </a:r>
          </a:p>
        </p:txBody>
      </p:sp>
      <p:sp>
        <p:nvSpPr>
          <p:cNvPr id="4" name="AutoShape 11"/>
          <p:cNvSpPr>
            <a:spLocks noChangeArrowheads="1"/>
          </p:cNvSpPr>
          <p:nvPr/>
        </p:nvSpPr>
        <p:spPr bwMode="auto">
          <a:xfrm>
            <a:off x="6366475" y="2514600"/>
            <a:ext cx="2625125" cy="3229008"/>
          </a:xfrm>
          <a:prstGeom prst="triangle">
            <a:avLst>
              <a:gd name="adj"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948" name="Line 12"/>
          <p:cNvSpPr>
            <a:spLocks noChangeShapeType="1"/>
          </p:cNvSpPr>
          <p:nvPr/>
        </p:nvSpPr>
        <p:spPr bwMode="auto">
          <a:xfrm>
            <a:off x="2769861" y="4028491"/>
            <a:ext cx="971489" cy="233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nvGrpSpPr>
          <p:cNvPr id="39949" name="Group 13"/>
          <p:cNvGrpSpPr>
            <a:grpSpLocks/>
          </p:cNvGrpSpPr>
          <p:nvPr/>
        </p:nvGrpSpPr>
        <p:grpSpPr bwMode="auto">
          <a:xfrm>
            <a:off x="152400" y="2514600"/>
            <a:ext cx="3029434" cy="3229008"/>
            <a:chOff x="261" y="2344"/>
            <a:chExt cx="3952" cy="3450"/>
          </a:xfrm>
        </p:grpSpPr>
        <p:sp>
          <p:nvSpPr>
            <p:cNvPr id="17" name="Text Box 25"/>
            <p:cNvSpPr txBox="1">
              <a:spLocks noChangeArrowheads="1"/>
            </p:cNvSpPr>
            <p:nvPr/>
          </p:nvSpPr>
          <p:spPr bwMode="auto">
            <a:xfrm>
              <a:off x="1783" y="3655"/>
              <a:ext cx="998"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Cambria" pitchFamily="-112" charset="0"/>
                  <a:ea typeface="Times New Roman" pitchFamily="-112" charset="0"/>
                </a:rPr>
                <a:t>Attention</a:t>
              </a:r>
              <a:endParaRPr kumimoji="0" lang="en-US" sz="1000" b="1" i="0" u="none" strike="noStrike" cap="none" normalizeH="0" baseline="0" dirty="0">
                <a:ln>
                  <a:noFill/>
                </a:ln>
                <a:solidFill>
                  <a:schemeClr val="tx1"/>
                </a:solidFill>
                <a:effectLst/>
                <a:latin typeface="Times New Roman" pitchFamily="-112" charset="0"/>
                <a:ea typeface="Times New Roman" pitchFamily="-112" charset="0"/>
              </a:endParaRPr>
            </a:p>
          </p:txBody>
        </p:sp>
        <p:sp>
          <p:nvSpPr>
            <p:cNvPr id="18" name="Text Box 26"/>
            <p:cNvSpPr txBox="1">
              <a:spLocks noChangeArrowheads="1"/>
            </p:cNvSpPr>
            <p:nvPr/>
          </p:nvSpPr>
          <p:spPr bwMode="auto">
            <a:xfrm>
              <a:off x="857" y="5112"/>
              <a:ext cx="108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Cambria" pitchFamily="-112" charset="0"/>
                  <a:ea typeface="Times New Roman" pitchFamily="-112" charset="0"/>
                </a:rPr>
                <a:t>Awareness</a:t>
              </a:r>
              <a:endParaRPr kumimoji="0" lang="en-US" sz="1000" b="1" i="0" u="none" strike="noStrike" cap="none" normalizeH="0" baseline="0" dirty="0">
                <a:ln>
                  <a:noFill/>
                </a:ln>
                <a:solidFill>
                  <a:schemeClr val="tx1"/>
                </a:solidFill>
                <a:effectLst/>
                <a:latin typeface="Times New Roman" pitchFamily="-112" charset="0"/>
                <a:ea typeface="Times New Roman" pitchFamily="-112" charset="0"/>
              </a:endParaRPr>
            </a:p>
          </p:txBody>
        </p:sp>
        <p:sp>
          <p:nvSpPr>
            <p:cNvPr id="19" name="Rectangle 29"/>
            <p:cNvSpPr>
              <a:spLocks noChangeArrowheads="1"/>
            </p:cNvSpPr>
            <p:nvPr/>
          </p:nvSpPr>
          <p:spPr bwMode="auto">
            <a:xfrm>
              <a:off x="2547" y="5112"/>
              <a:ext cx="1078" cy="5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Cambria" pitchFamily="-112" charset="0"/>
                  <a:ea typeface="Times New Roman" pitchFamily="-112" charset="0"/>
                </a:rPr>
                <a:t>Eliciting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Cambria" pitchFamily="-112" charset="0"/>
                  <a:ea typeface="Times New Roman" pitchFamily="-112"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12" charset="0"/>
                <a:ea typeface="Times New Roman" pitchFamily="-112" charset="0"/>
              </a:endParaRPr>
            </a:p>
          </p:txBody>
        </p:sp>
        <p:cxnSp>
          <p:nvCxnSpPr>
            <p:cNvPr id="20" name="AutoShape 32"/>
            <p:cNvCxnSpPr>
              <a:cxnSpLocks noChangeShapeType="1"/>
            </p:cNvCxnSpPr>
            <p:nvPr/>
          </p:nvCxnSpPr>
          <p:spPr bwMode="auto">
            <a:xfrm>
              <a:off x="2409" y="4287"/>
              <a:ext cx="272" cy="591"/>
            </a:xfrm>
            <a:prstGeom prst="straightConnector1">
              <a:avLst/>
            </a:prstGeom>
            <a:noFill/>
            <a:ln w="9525">
              <a:solidFill>
                <a:srgbClr val="000000"/>
              </a:solidFill>
              <a:round/>
              <a:headEnd type="triangle" w="med" len="med"/>
              <a:tailEnd type="triangle" w="med" len="med"/>
            </a:ln>
          </p:spPr>
        </p:cxnSp>
        <p:cxnSp>
          <p:nvCxnSpPr>
            <p:cNvPr id="21" name="AutoShape 33"/>
            <p:cNvCxnSpPr>
              <a:cxnSpLocks noChangeShapeType="1"/>
            </p:cNvCxnSpPr>
            <p:nvPr/>
          </p:nvCxnSpPr>
          <p:spPr bwMode="auto">
            <a:xfrm>
              <a:off x="1701" y="5044"/>
              <a:ext cx="898" cy="1"/>
            </a:xfrm>
            <a:prstGeom prst="straightConnector1">
              <a:avLst/>
            </a:prstGeom>
            <a:noFill/>
            <a:ln w="9525">
              <a:solidFill>
                <a:srgbClr val="000000"/>
              </a:solidFill>
              <a:round/>
              <a:headEnd type="triangle" w="med" len="med"/>
              <a:tailEnd type="triangle" w="med" len="med"/>
            </a:ln>
          </p:spPr>
        </p:cxnSp>
        <p:cxnSp>
          <p:nvCxnSpPr>
            <p:cNvPr id="22" name="AutoShape 34"/>
            <p:cNvCxnSpPr>
              <a:cxnSpLocks noChangeShapeType="1"/>
            </p:cNvCxnSpPr>
            <p:nvPr/>
          </p:nvCxnSpPr>
          <p:spPr bwMode="auto">
            <a:xfrm flipH="1">
              <a:off x="1635" y="4287"/>
              <a:ext cx="485" cy="591"/>
            </a:xfrm>
            <a:prstGeom prst="straightConnector1">
              <a:avLst/>
            </a:prstGeom>
            <a:noFill/>
            <a:ln w="9525">
              <a:solidFill>
                <a:srgbClr val="000000"/>
              </a:solidFill>
              <a:round/>
              <a:headEnd type="triangle" w="med" len="med"/>
              <a:tailEnd type="triangle" w="med" len="med"/>
            </a:ln>
          </p:spPr>
        </p:cxnSp>
        <p:sp>
          <p:nvSpPr>
            <p:cNvPr id="23" name="AutoShape 36"/>
            <p:cNvSpPr>
              <a:spLocks noChangeArrowheads="1"/>
            </p:cNvSpPr>
            <p:nvPr/>
          </p:nvSpPr>
          <p:spPr bwMode="auto">
            <a:xfrm>
              <a:off x="621" y="4435"/>
              <a:ext cx="1401" cy="1186"/>
            </a:xfrm>
            <a:prstGeom prst="triangle">
              <a:avLst>
                <a:gd name="adj"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AutoShape 46"/>
            <p:cNvSpPr>
              <a:spLocks noChangeArrowheads="1"/>
            </p:cNvSpPr>
            <p:nvPr/>
          </p:nvSpPr>
          <p:spPr bwMode="auto">
            <a:xfrm>
              <a:off x="1575" y="3064"/>
              <a:ext cx="1401" cy="1186"/>
            </a:xfrm>
            <a:prstGeom prst="triangle">
              <a:avLst>
                <a:gd name="adj"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AutoShape 47"/>
            <p:cNvSpPr>
              <a:spLocks noChangeArrowheads="1"/>
            </p:cNvSpPr>
            <p:nvPr/>
          </p:nvSpPr>
          <p:spPr bwMode="auto">
            <a:xfrm>
              <a:off x="2272" y="4435"/>
              <a:ext cx="1401" cy="1186"/>
            </a:xfrm>
            <a:prstGeom prst="triangle">
              <a:avLst>
                <a:gd name="adj"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AutoShape 23"/>
            <p:cNvSpPr>
              <a:spLocks noChangeArrowheads="1"/>
            </p:cNvSpPr>
            <p:nvPr/>
          </p:nvSpPr>
          <p:spPr bwMode="auto">
            <a:xfrm>
              <a:off x="261" y="2344"/>
              <a:ext cx="3952" cy="3450"/>
            </a:xfrm>
            <a:prstGeom prst="triangle">
              <a:avLst>
                <a:gd name="adj"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960" name="Line 24"/>
            <p:cNvSpPr>
              <a:spLocks noChangeShapeType="1"/>
            </p:cNvSpPr>
            <p:nvPr/>
          </p:nvSpPr>
          <p:spPr bwMode="auto">
            <a:xfrm>
              <a:off x="981" y="5404"/>
              <a:ext cx="72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39961" name="Line 25"/>
          <p:cNvSpPr>
            <a:spLocks noChangeShapeType="1"/>
          </p:cNvSpPr>
          <p:nvPr/>
        </p:nvSpPr>
        <p:spPr bwMode="auto">
          <a:xfrm>
            <a:off x="1945916" y="5378590"/>
            <a:ext cx="55185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9962" name="Line 26"/>
          <p:cNvSpPr>
            <a:spLocks noChangeShapeType="1"/>
          </p:cNvSpPr>
          <p:nvPr/>
        </p:nvSpPr>
        <p:spPr bwMode="auto">
          <a:xfrm>
            <a:off x="1394065" y="4030830"/>
            <a:ext cx="55185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9963" name="Line 27"/>
          <p:cNvSpPr>
            <a:spLocks noChangeShapeType="1"/>
          </p:cNvSpPr>
          <p:nvPr/>
        </p:nvSpPr>
        <p:spPr bwMode="auto">
          <a:xfrm>
            <a:off x="3877395" y="5378590"/>
            <a:ext cx="55185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9964" name="Line 28"/>
          <p:cNvSpPr>
            <a:spLocks noChangeShapeType="1"/>
          </p:cNvSpPr>
          <p:nvPr/>
        </p:nvSpPr>
        <p:spPr bwMode="auto">
          <a:xfrm>
            <a:off x="5394986" y="5378590"/>
            <a:ext cx="55185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 name="Text Box 27"/>
          <p:cNvSpPr txBox="1">
            <a:spLocks noChangeArrowheads="1"/>
          </p:cNvSpPr>
          <p:nvPr/>
        </p:nvSpPr>
        <p:spPr bwMode="auto">
          <a:xfrm>
            <a:off x="3810000" y="2667001"/>
            <a:ext cx="1905000" cy="533400"/>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mbria" pitchFamily="-112" charset="0"/>
                <a:ea typeface="Times New Roman" pitchFamily="-112" charset="0"/>
              </a:rPr>
              <a:t>Making Connections</a:t>
            </a:r>
          </a:p>
        </p:txBody>
      </p:sp>
      <p:sp>
        <p:nvSpPr>
          <p:cNvPr id="7" name="Text Box 30"/>
          <p:cNvSpPr txBox="1">
            <a:spLocks noChangeArrowheads="1"/>
          </p:cNvSpPr>
          <p:nvPr/>
        </p:nvSpPr>
        <p:spPr bwMode="auto">
          <a:xfrm>
            <a:off x="6927906" y="2692429"/>
            <a:ext cx="1502262" cy="477332"/>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mbria" pitchFamily="-112" charset="0"/>
                <a:ea typeface="Times New Roman" pitchFamily="-112" charset="0"/>
              </a:rPr>
              <a:t>Incorporating</a:t>
            </a:r>
            <a:endParaRPr kumimoji="0" lang="en-US" sz="1600" b="1" i="0" u="none" strike="noStrike" cap="none" normalizeH="0" baseline="0" dirty="0">
              <a:ln>
                <a:noFill/>
              </a:ln>
              <a:solidFill>
                <a:schemeClr val="tx1"/>
              </a:solidFill>
              <a:effectLst/>
              <a:latin typeface="Times New Roman" pitchFamily="-112" charset="0"/>
              <a:ea typeface="Times New Roman" pitchFamily="-112" charset="0"/>
            </a:endParaRPr>
          </a:p>
        </p:txBody>
      </p:sp>
      <p:sp>
        <p:nvSpPr>
          <p:cNvPr id="8" name="Text Box 31"/>
          <p:cNvSpPr txBox="1">
            <a:spLocks noChangeArrowheads="1"/>
          </p:cNvSpPr>
          <p:nvPr/>
        </p:nvSpPr>
        <p:spPr bwMode="auto">
          <a:xfrm>
            <a:off x="838200" y="2667000"/>
            <a:ext cx="1905000" cy="533400"/>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mbria" pitchFamily="-112" charset="0"/>
                <a:ea typeface="Times New Roman" pitchFamily="-112" charset="0"/>
              </a:rPr>
              <a:t>Initial Practices</a:t>
            </a:r>
            <a:endParaRPr kumimoji="0" lang="en-US" sz="1600" b="1" i="0" u="none" strike="noStrike" cap="none" normalizeH="0" baseline="0">
              <a:ln>
                <a:noFill/>
              </a:ln>
              <a:solidFill>
                <a:schemeClr val="tx1"/>
              </a:solidFill>
              <a:effectLst/>
              <a:latin typeface="Times New Roman" pitchFamily="-112" charset="0"/>
              <a:ea typeface="Times New Roman" pitchFamily="-112" charset="0"/>
            </a:endParaRPr>
          </a:p>
        </p:txBody>
      </p:sp>
      <p:grpSp>
        <p:nvGrpSpPr>
          <p:cNvPr id="51" name="Group 50"/>
          <p:cNvGrpSpPr/>
          <p:nvPr/>
        </p:nvGrpSpPr>
        <p:grpSpPr>
          <a:xfrm>
            <a:off x="5486400" y="228600"/>
            <a:ext cx="3352800" cy="1905000"/>
            <a:chOff x="4253198" y="457200"/>
            <a:chExt cx="4600290" cy="1684338"/>
          </a:xfrm>
        </p:grpSpPr>
        <p:grpSp>
          <p:nvGrpSpPr>
            <p:cNvPr id="42" name="Group 41"/>
            <p:cNvGrpSpPr/>
            <p:nvPr/>
          </p:nvGrpSpPr>
          <p:grpSpPr>
            <a:xfrm>
              <a:off x="4253198" y="457200"/>
              <a:ext cx="4600290" cy="1684338"/>
              <a:chOff x="4100798" y="1219200"/>
              <a:chExt cx="4600290" cy="1684338"/>
            </a:xfrm>
          </p:grpSpPr>
          <p:sp>
            <p:nvSpPr>
              <p:cNvPr id="43" name="Rectangle 2"/>
              <p:cNvSpPr>
                <a:spLocks noChangeArrowheads="1"/>
              </p:cNvSpPr>
              <p:nvPr/>
            </p:nvSpPr>
            <p:spPr bwMode="auto">
              <a:xfrm>
                <a:off x="4279900" y="1219200"/>
                <a:ext cx="4421188" cy="1684338"/>
              </a:xfrm>
              <a:prstGeom prst="rect">
                <a:avLst/>
              </a:prstGeom>
              <a:noFill/>
              <a:ln w="9525">
                <a:solidFill>
                  <a:srgbClr val="000000"/>
                </a:solidFill>
                <a:miter lim="800000"/>
                <a:headEnd/>
                <a:tailEnd/>
              </a:ln>
            </p:spPr>
            <p:txBody>
              <a:bodyPr/>
              <a:lstStyle/>
              <a:p>
                <a:endParaRPr lang="en-US"/>
              </a:p>
            </p:txBody>
          </p:sp>
          <p:sp>
            <p:nvSpPr>
              <p:cNvPr id="44" name="Text Box 36"/>
              <p:cNvSpPr txBox="1">
                <a:spLocks noChangeArrowheads="1"/>
              </p:cNvSpPr>
              <p:nvPr/>
            </p:nvSpPr>
            <p:spPr bwMode="auto">
              <a:xfrm>
                <a:off x="4100798" y="1892935"/>
                <a:ext cx="2195593" cy="852076"/>
              </a:xfrm>
              <a:prstGeom prst="rect">
                <a:avLst/>
              </a:prstGeom>
              <a:noFill/>
              <a:ln w="9525">
                <a:noFill/>
                <a:miter lim="800000"/>
                <a:headEnd/>
                <a:tailEnd/>
              </a:ln>
            </p:spPr>
            <p:txBody>
              <a:bodyPr/>
              <a:lstStyle/>
              <a:p>
                <a:pPr algn="ctr"/>
                <a:r>
                  <a:rPr lang="en-US" sz="1400" dirty="0">
                    <a:latin typeface="Cambria" charset="0"/>
                  </a:rPr>
                  <a:t>Children’s </a:t>
                </a:r>
                <a:r>
                  <a:rPr lang="en-US" sz="1400" dirty="0" smtClean="0">
                    <a:latin typeface="Cambria" charset="0"/>
                  </a:rPr>
                  <a:t>Cultural, Home, and Community</a:t>
                </a:r>
                <a:r>
                  <a:rPr lang="en-US" sz="1400" dirty="0">
                    <a:latin typeface="Cambria" charset="0"/>
                  </a:rPr>
                  <a:t>-based</a:t>
                </a:r>
              </a:p>
              <a:p>
                <a:pPr algn="ctr"/>
                <a:r>
                  <a:rPr lang="en-US" sz="1400" dirty="0">
                    <a:latin typeface="Cambria" charset="0"/>
                  </a:rPr>
                  <a:t>Knowledge</a:t>
                </a:r>
                <a:endParaRPr lang="en-US" sz="1400" dirty="0">
                  <a:latin typeface="Times New Roman" charset="0"/>
                </a:endParaRPr>
              </a:p>
              <a:p>
                <a:endParaRPr lang="en-US" sz="1400" dirty="0">
                  <a:latin typeface="Times New Roman" charset="0"/>
                </a:endParaRPr>
              </a:p>
            </p:txBody>
          </p:sp>
          <p:sp>
            <p:nvSpPr>
              <p:cNvPr id="45" name="AutoShape 38"/>
              <p:cNvSpPr>
                <a:spLocks noChangeArrowheads="1"/>
              </p:cNvSpPr>
              <p:nvPr/>
            </p:nvSpPr>
            <p:spPr bwMode="auto">
              <a:xfrm>
                <a:off x="6019800" y="1752600"/>
                <a:ext cx="1066800" cy="808038"/>
              </a:xfrm>
              <a:prstGeom prst="triangle">
                <a:avLst>
                  <a:gd name="adj" fmla="val 50000"/>
                </a:avLst>
              </a:prstGeom>
              <a:noFill/>
              <a:ln w="9525">
                <a:solidFill>
                  <a:srgbClr val="000000"/>
                </a:solidFill>
                <a:miter lim="800000"/>
                <a:headEnd/>
                <a:tailEnd/>
              </a:ln>
            </p:spPr>
            <p:txBody>
              <a:bodyPr/>
              <a:lstStyle/>
              <a:p>
                <a:endParaRPr lang="en-US"/>
              </a:p>
            </p:txBody>
          </p:sp>
          <p:cxnSp>
            <p:nvCxnSpPr>
              <p:cNvPr id="46" name="AutoShape 39"/>
              <p:cNvCxnSpPr>
                <a:cxnSpLocks noChangeShapeType="1"/>
              </p:cNvCxnSpPr>
              <p:nvPr/>
            </p:nvCxnSpPr>
            <p:spPr bwMode="auto">
              <a:xfrm rot="5400000">
                <a:off x="6553200" y="1447800"/>
                <a:ext cx="304800" cy="304800"/>
              </a:xfrm>
              <a:prstGeom prst="straightConnector1">
                <a:avLst/>
              </a:prstGeom>
              <a:noFill/>
              <a:ln w="12700">
                <a:solidFill>
                  <a:srgbClr val="000000"/>
                </a:solidFill>
                <a:round/>
                <a:headEnd/>
                <a:tailEnd type="triangle" w="med" len="med"/>
              </a:ln>
            </p:spPr>
          </p:cxnSp>
          <p:cxnSp>
            <p:nvCxnSpPr>
              <p:cNvPr id="47" name="Straight Arrow Connector 46"/>
              <p:cNvCxnSpPr>
                <a:endCxn id="45" idx="4"/>
              </p:cNvCxnSpPr>
              <p:nvPr/>
            </p:nvCxnSpPr>
            <p:spPr>
              <a:xfrm rot="10800000" flipV="1">
                <a:off x="7086600" y="2286000"/>
                <a:ext cx="427038" cy="2746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5" idx="2"/>
              </p:cNvCxnSpPr>
              <p:nvPr/>
            </p:nvCxnSpPr>
            <p:spPr>
              <a:xfrm>
                <a:off x="5638800" y="2286000"/>
                <a:ext cx="381000" cy="2746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5638801" y="457200"/>
              <a:ext cx="2895600" cy="462614"/>
            </a:xfrm>
            <a:prstGeom prst="rect">
              <a:avLst/>
            </a:prstGeom>
            <a:noFill/>
          </p:spPr>
          <p:txBody>
            <a:bodyPr wrap="square" rtlCol="0">
              <a:spAutoFit/>
            </a:bodyPr>
            <a:lstStyle/>
            <a:p>
              <a:r>
                <a:rPr lang="en-US" sz="1400" dirty="0" smtClean="0">
                  <a:latin typeface="Cambria"/>
                </a:rPr>
                <a:t>Children’s mathematical thinking</a:t>
              </a:r>
              <a:endParaRPr lang="en-US" sz="1400" dirty="0">
                <a:latin typeface="Cambria"/>
              </a:endParaRPr>
            </a:p>
          </p:txBody>
        </p:sp>
        <p:sp>
          <p:nvSpPr>
            <p:cNvPr id="50" name="TextBox 49"/>
            <p:cNvSpPr txBox="1"/>
            <p:nvPr/>
          </p:nvSpPr>
          <p:spPr>
            <a:xfrm>
              <a:off x="7239000" y="1143000"/>
              <a:ext cx="1524000" cy="272126"/>
            </a:xfrm>
            <a:prstGeom prst="rect">
              <a:avLst/>
            </a:prstGeom>
            <a:noFill/>
          </p:spPr>
          <p:txBody>
            <a:bodyPr wrap="square" rtlCol="0">
              <a:spAutoFit/>
            </a:bodyPr>
            <a:lstStyle/>
            <a:p>
              <a:r>
                <a:rPr lang="en-US" sz="1400" dirty="0" smtClean="0">
                  <a:latin typeface="+mj-lt"/>
                </a:rPr>
                <a:t>Mathematics</a:t>
              </a:r>
              <a:endParaRPr lang="en-US" sz="1400" dirty="0">
                <a:latin typeface="+mj-lt"/>
              </a:endParaRPr>
            </a:p>
          </p:txBody>
        </p:sp>
      </p:grpSp>
      <p:sp>
        <p:nvSpPr>
          <p:cNvPr id="52" name="TextBox 51"/>
          <p:cNvSpPr txBox="1"/>
          <p:nvPr/>
        </p:nvSpPr>
        <p:spPr>
          <a:xfrm>
            <a:off x="609600" y="228600"/>
            <a:ext cx="4572000" cy="1200328"/>
          </a:xfrm>
          <a:prstGeom prst="rect">
            <a:avLst/>
          </a:prstGeom>
          <a:noFill/>
        </p:spPr>
        <p:txBody>
          <a:bodyPr wrap="square" rtlCol="0">
            <a:spAutoFit/>
          </a:bodyPr>
          <a:lstStyle/>
          <a:p>
            <a:r>
              <a:rPr lang="en-US" sz="2400" dirty="0" smtClean="0">
                <a:solidFill>
                  <a:srgbClr val="660066"/>
                </a:solidFill>
                <a:latin typeface="+mn-lt"/>
                <a:cs typeface="Arial Black"/>
              </a:rPr>
              <a:t>PST’s </a:t>
            </a:r>
            <a:r>
              <a:rPr lang="en-US" sz="2400" b="1" dirty="0" smtClean="0">
                <a:solidFill>
                  <a:srgbClr val="660066"/>
                </a:solidFill>
                <a:latin typeface="Arial Black"/>
                <a:cs typeface="Arial Black"/>
              </a:rPr>
              <a:t>Learning Trajectory </a:t>
            </a:r>
            <a:r>
              <a:rPr lang="en-US" sz="2400" dirty="0" smtClean="0">
                <a:solidFill>
                  <a:srgbClr val="660066"/>
                </a:solidFill>
                <a:latin typeface="+mn-lt"/>
                <a:cs typeface="Arial Black"/>
              </a:rPr>
              <a:t>for engaging children’s multiple mathematical knowledge bases</a:t>
            </a:r>
            <a:endParaRPr lang="en-US" sz="2400" dirty="0">
              <a:solidFill>
                <a:srgbClr val="660066"/>
              </a:solidFill>
              <a:latin typeface="+mn-lt"/>
              <a:cs typeface="Arial Black"/>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Modules</a:t>
            </a:r>
            <a:endParaRPr lang="en-US" dirty="0"/>
          </a:p>
        </p:txBody>
      </p:sp>
      <p:sp>
        <p:nvSpPr>
          <p:cNvPr id="3" name="Content Placeholder 2"/>
          <p:cNvSpPr>
            <a:spLocks noGrp="1"/>
          </p:cNvSpPr>
          <p:nvPr>
            <p:ph idx="1"/>
          </p:nvPr>
        </p:nvSpPr>
        <p:spPr>
          <a:xfrm>
            <a:off x="609600" y="1447800"/>
            <a:ext cx="8382000" cy="5410200"/>
          </a:xfrm>
        </p:spPr>
        <p:txBody>
          <a:bodyPr/>
          <a:lstStyle/>
          <a:p>
            <a:r>
              <a:rPr lang="en-US" dirty="0" smtClean="0"/>
              <a:t>Critical Analysis of Mathematics Classroom Practice</a:t>
            </a:r>
          </a:p>
          <a:p>
            <a:pPr lvl="1"/>
            <a:r>
              <a:rPr lang="en-US" sz="2000" dirty="0" smtClean="0"/>
              <a:t>Video Case Analysis</a:t>
            </a:r>
          </a:p>
          <a:p>
            <a:pPr lvl="1"/>
            <a:r>
              <a:rPr lang="en-US" sz="2000" dirty="0" smtClean="0"/>
              <a:t>Analysis of Curriculum Spaces</a:t>
            </a:r>
          </a:p>
          <a:p>
            <a:pPr lvl="1"/>
            <a:r>
              <a:rPr lang="en-US" sz="2000" dirty="0" smtClean="0"/>
              <a:t>Observation and/or Analysis of Mathematics Lesson</a:t>
            </a:r>
            <a:endParaRPr lang="en-US" dirty="0" smtClean="0"/>
          </a:p>
          <a:p>
            <a:r>
              <a:rPr lang="en-US" dirty="0" smtClean="0"/>
              <a:t>Mathematics Learning Case Study</a:t>
            </a:r>
          </a:p>
          <a:p>
            <a:pPr lvl="1"/>
            <a:r>
              <a:rPr lang="en-US" sz="2000" dirty="0" smtClean="0"/>
              <a:t>Mathematics “Getting to Know You” Interview and/or Shadowing of a Student</a:t>
            </a:r>
          </a:p>
          <a:p>
            <a:pPr lvl="1"/>
            <a:r>
              <a:rPr lang="en-US" sz="2000" dirty="0" smtClean="0"/>
              <a:t>Problem Solving Interview/s</a:t>
            </a:r>
          </a:p>
          <a:p>
            <a:r>
              <a:rPr lang="en-US" dirty="0" smtClean="0">
                <a:solidFill>
                  <a:schemeClr val="accent6">
                    <a:lumMod val="75000"/>
                  </a:schemeClr>
                </a:solidFill>
              </a:rPr>
              <a:t>Community Mathematics Exploration</a:t>
            </a:r>
          </a:p>
          <a:p>
            <a:pPr lvl="1"/>
            <a:r>
              <a:rPr lang="en-US" sz="2000" dirty="0" smtClean="0"/>
              <a:t>Community Walk/Visit</a:t>
            </a:r>
          </a:p>
          <a:p>
            <a:pPr lvl="1"/>
            <a:r>
              <a:rPr lang="en-US" sz="2000" dirty="0" smtClean="0"/>
              <a:t>Lesson/Task Planning</a:t>
            </a:r>
          </a:p>
          <a:p>
            <a:pPr lvl="1">
              <a:buNone/>
            </a:pPr>
            <a:endParaRPr lang="en-US" sz="2000" dirty="0" smtClean="0"/>
          </a:p>
          <a:p>
            <a:pPr lvl="1"/>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143000"/>
          </a:xfrm>
        </p:spPr>
        <p:txBody>
          <a:bodyPr/>
          <a:lstStyle/>
          <a:p>
            <a:r>
              <a:rPr lang="en-US" sz="4000" dirty="0" smtClean="0"/>
              <a:t>Community Mathematics Exploration</a:t>
            </a:r>
            <a:endParaRPr lang="en-US" sz="4000" dirty="0"/>
          </a:p>
        </p:txBody>
      </p:sp>
      <p:sp>
        <p:nvSpPr>
          <p:cNvPr id="3" name="Content Placeholder 2"/>
          <p:cNvSpPr>
            <a:spLocks noGrp="1"/>
          </p:cNvSpPr>
          <p:nvPr>
            <p:ph idx="1"/>
          </p:nvPr>
        </p:nvSpPr>
        <p:spPr>
          <a:xfrm>
            <a:off x="762000" y="1600200"/>
            <a:ext cx="8077200" cy="5105400"/>
          </a:xfrm>
        </p:spPr>
        <p:txBody>
          <a:bodyPr/>
          <a:lstStyle/>
          <a:p>
            <a:pPr lvl="0"/>
            <a:r>
              <a:rPr lang="en-US" sz="2400" dirty="0" smtClean="0">
                <a:latin typeface="Lucida Sans Unicode" pitchFamily="34" charset="0"/>
              </a:rPr>
              <a:t>PSTs identify mathematical practices and mathematical funds of knowledge in students’ communities by going on a </a:t>
            </a:r>
            <a:r>
              <a:rPr lang="en-US" sz="2400" dirty="0" smtClean="0">
                <a:solidFill>
                  <a:schemeClr val="accent6">
                    <a:lumMod val="75000"/>
                  </a:schemeClr>
                </a:solidFill>
                <a:latin typeface="Lucida Sans Unicode" pitchFamily="34" charset="0"/>
              </a:rPr>
              <a:t>Community Walk/Visit</a:t>
            </a:r>
          </a:p>
          <a:p>
            <a:pPr lvl="0">
              <a:buNone/>
            </a:pPr>
            <a:endParaRPr lang="en-US" sz="2400" dirty="0" smtClean="0">
              <a:solidFill>
                <a:schemeClr val="accent6">
                  <a:lumMod val="75000"/>
                </a:schemeClr>
              </a:solidFill>
              <a:latin typeface="Lucida Sans Unicode" pitchFamily="34" charset="0"/>
            </a:endParaRPr>
          </a:p>
          <a:p>
            <a:pPr lvl="0"/>
            <a:r>
              <a:rPr lang="en-US" sz="2400" dirty="0" smtClean="0">
                <a:latin typeface="Lucida Sans Unicode" pitchFamily="34" charset="0"/>
              </a:rPr>
              <a:t>PSTs build on this information in developing either a standards-based </a:t>
            </a:r>
            <a:r>
              <a:rPr lang="en-US" sz="2400" dirty="0" smtClean="0">
                <a:solidFill>
                  <a:schemeClr val="accent6">
                    <a:lumMod val="75000"/>
                  </a:schemeClr>
                </a:solidFill>
                <a:latin typeface="Lucida Sans Unicode" pitchFamily="34" charset="0"/>
              </a:rPr>
              <a:t>Mathematics Lesson/Task.</a:t>
            </a:r>
          </a:p>
          <a:p>
            <a:pPr lvl="0">
              <a:buNone/>
            </a:pPr>
            <a:endParaRPr lang="en-US" sz="2400" dirty="0" smtClean="0">
              <a:solidFill>
                <a:schemeClr val="accent6">
                  <a:lumMod val="75000"/>
                </a:schemeClr>
              </a:solidFill>
              <a:latin typeface="Lucida Sans Unicode" pitchFamily="34" charset="0"/>
            </a:endParaRPr>
          </a:p>
          <a:p>
            <a:pPr lvl="0"/>
            <a:r>
              <a:rPr lang="en-US" sz="2400" dirty="0" smtClean="0">
                <a:latin typeface="Lucida Sans Unicode" pitchFamily="34" charset="0"/>
              </a:rPr>
              <a:t>PSTs reflect on these activities through discussion and debriefing. This may include presentations of their lesson plans/tasks, followed by an individual written reflection (completed in class as a quick write or out of class as a homework assignment).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1334</TotalTime>
  <Words>1412</Words>
  <Application>Microsoft Office PowerPoint</Application>
  <PresentationFormat>On-screen Show (4:3)</PresentationFormat>
  <Paragraphs>202</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Layers</vt:lpstr>
      <vt:lpstr>Connecting Mathematics,  Children’s Mathematical Thinking, and Community Knowledge through  Community Math Explorations</vt:lpstr>
      <vt:lpstr>Overview of Session</vt:lpstr>
      <vt:lpstr>TEACH MATH Project Goals</vt:lpstr>
      <vt:lpstr>Diverse Range of Teaching Contexts Among Collaborators*</vt:lpstr>
      <vt:lpstr>Research Question</vt:lpstr>
      <vt:lpstr>Theoretical Perspectives</vt:lpstr>
      <vt:lpstr>Slide 7</vt:lpstr>
      <vt:lpstr>Learning Modules</vt:lpstr>
      <vt:lpstr>Community Mathematics Exploration</vt:lpstr>
      <vt:lpstr>Work Group Session</vt:lpstr>
      <vt:lpstr>Work Group Session</vt:lpstr>
      <vt:lpstr>Work Group Session</vt:lpstr>
      <vt:lpstr>Promises and Challenges of CME</vt:lpstr>
      <vt:lpstr>Final Reflection: New ways to see math and the community</vt:lpstr>
      <vt:lpstr>Final Reflection: New ways to see math and the community</vt:lpstr>
      <vt:lpstr>Thank you</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PreK-8 teachers to Connect Children’s Mathematical Thinking &amp; Community Based Funds of Knowledge</dc:title>
  <dc:creator>Tonya Bartell</dc:creator>
  <cp:lastModifiedBy>MaryFoote</cp:lastModifiedBy>
  <cp:revision>79</cp:revision>
  <dcterms:created xsi:type="dcterms:W3CDTF">2011-01-24T22:22:47Z</dcterms:created>
  <dcterms:modified xsi:type="dcterms:W3CDTF">2011-01-28T05:46:51Z</dcterms:modified>
</cp:coreProperties>
</file>